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  <p:sldMasterId id="2147483655" r:id="rId5"/>
  </p:sldMasterIdLst>
  <p:sldIdLst>
    <p:sldId id="256" r:id="rId6"/>
    <p:sldId id="258" r:id="rId7"/>
    <p:sldId id="271" r:id="rId8"/>
    <p:sldId id="268" r:id="rId9"/>
    <p:sldId id="269" r:id="rId10"/>
    <p:sldId id="272" r:id="rId11"/>
    <p:sldId id="273" r:id="rId12"/>
    <p:sldId id="274" r:id="rId13"/>
    <p:sldId id="270" r:id="rId14"/>
    <p:sldId id="275" r:id="rId15"/>
    <p:sldId id="257" r:id="rId16"/>
    <p:sldId id="259" r:id="rId17"/>
    <p:sldId id="276" r:id="rId18"/>
    <p:sldId id="277" r:id="rId19"/>
    <p:sldId id="264" r:id="rId20"/>
    <p:sldId id="262" r:id="rId21"/>
    <p:sldId id="263" r:id="rId22"/>
    <p:sldId id="267" r:id="rId23"/>
    <p:sldId id="266" r:id="rId24"/>
    <p:sldId id="265" r:id="rId25"/>
    <p:sldId id="278" r:id="rId26"/>
    <p:sldId id="261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28768-A87D-2A7E-22DA-CE5AA2A735A6}" v="1003" dt="2022-03-11T15:39:09.352"/>
    <p1510:client id="{774A0E95-E0C8-4420-8B5B-B8C1C8B2D010}" v="8" dt="2022-03-08T15:55:35.597"/>
    <p1510:client id="{81466DDD-BFC9-43BD-9E2F-3093BADF0AE6}" v="13" dt="2022-03-08T21:25:26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2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875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88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5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8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809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0CC0-F557-4977-A729-B902E7454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5C8A6-B868-4AAD-975B-0131F571F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E560-59FF-428C-AA3A-7156EF935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3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8799-D0B0-4963-A7B1-F593F5F63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BF398-8585-4F0E-8420-3046080F1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AB54-981F-48D8-B673-A0CDD9B0A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17F2-2741-459D-AE65-BBDF30207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FC56-6134-4172-9197-4ED56B39F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D7B1-1899-443D-BF0E-9BCA118EB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0496-836B-4E6C-B0A2-90BED135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7B167-52B7-4A12-8A5E-83E95B46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600200"/>
            <a:ext cx="105664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1822E-4D14-4AF7-81FC-716B8E9F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6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3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7987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7987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13A4073-65CE-4139-B5EA-996D665A1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desecrets.org/" TargetMode="External"/><Relationship Id="rId7" Type="http://schemas.openxmlformats.org/officeDocument/2006/relationships/hyperlink" Target="https://alis.alberta.ca/explore-education-and-training/plan-your-education/planning-for-post-secondary-grade-10-checklist/" TargetMode="External"/><Relationship Id="rId2" Type="http://schemas.openxmlformats.org/officeDocument/2006/relationships/hyperlink" Target="https://www.nait.ca/findyourfu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mMJrrvJ0K9o6OIPuRhqxGRRULl7HPn2fkllNmn2JKzU/edit?usp=sharing" TargetMode="External"/><Relationship Id="rId5" Type="http://schemas.openxmlformats.org/officeDocument/2006/relationships/hyperlink" Target="http://learningclicks.alberta.ca/" TargetMode="External"/><Relationship Id="rId4" Type="http://schemas.openxmlformats.org/officeDocument/2006/relationships/hyperlink" Target="https://alis.alberta.ca/careerinsit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rdrossan.c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tamia.richardson@eips.c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glenda.ewanovich@eips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0562" y="1068309"/>
            <a:ext cx="7559333" cy="2802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Planning after High School &amp;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Grade 10 Registration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6386" y="3962088"/>
            <a:ext cx="6203795" cy="1186108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rgbClr val="FFFFFF">
                    <a:alpha val="70000"/>
                  </a:srgbClr>
                </a:solidFill>
              </a:rPr>
              <a:t>Welcome to High School!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2E91-6DC8-42C9-95F3-1DC8B129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course numbers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4FE4-A116-492C-999B-858486F8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first digit refers to the year of high school – 1,2,or3</a:t>
            </a:r>
          </a:p>
          <a:p>
            <a:r>
              <a:rPr lang="en-US" dirty="0"/>
              <a:t>The hyphenated number refers to the route of the program</a:t>
            </a:r>
          </a:p>
          <a:p>
            <a:pPr lvl="1"/>
            <a:r>
              <a:rPr lang="en-US" dirty="0"/>
              <a:t>Example – English 10-1 (gr. 10), 20-1 (gr. 11), 30-1 (gr. 12)</a:t>
            </a:r>
          </a:p>
          <a:p>
            <a:pPr lvl="2"/>
            <a:r>
              <a:rPr lang="en-US" dirty="0">
                <a:ea typeface="+mn-lt"/>
                <a:cs typeface="+mn-lt"/>
              </a:rPr>
              <a:t>For students interested in the study, creation and analysis of literary texts</a:t>
            </a:r>
          </a:p>
          <a:p>
            <a:pPr lvl="2"/>
            <a:r>
              <a:rPr lang="en-US" dirty="0">
                <a:ea typeface="+mn-lt"/>
                <a:cs typeface="+mn-lt"/>
              </a:rPr>
              <a:t>For students who are university bound</a:t>
            </a:r>
            <a:endParaRPr lang="en-US" dirty="0"/>
          </a:p>
          <a:p>
            <a:pPr lvl="1"/>
            <a:r>
              <a:rPr lang="en-US" dirty="0"/>
              <a:t>Example – English 10-2 (gr. 10), 20-2 (gr. 11), 30-1 (gr. 12)</a:t>
            </a:r>
          </a:p>
          <a:p>
            <a:pPr lvl="2"/>
            <a:r>
              <a:rPr lang="en-US" dirty="0">
                <a:ea typeface="+mn-lt"/>
                <a:cs typeface="+mn-lt"/>
              </a:rPr>
              <a:t>For students who are interested in real-world contexts and popular culture</a:t>
            </a:r>
          </a:p>
          <a:p>
            <a:pPr lvl="2"/>
            <a:r>
              <a:rPr lang="en-US" dirty="0">
                <a:ea typeface="+mn-lt"/>
                <a:cs typeface="+mn-lt"/>
              </a:rPr>
              <a:t>For students who are college, technical school, apprenticeship-bound or planning to go straight to work after high school</a:t>
            </a:r>
          </a:p>
        </p:txBody>
      </p:sp>
    </p:spTree>
    <p:extLst>
      <p:ext uri="{BB962C8B-B14F-4D97-AF65-F5344CB8AC3E}">
        <p14:creationId xmlns:p14="http://schemas.microsoft.com/office/powerpoint/2010/main" val="299141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BEC0-93F2-436F-8EB3-C1B12E6E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There are two steps to communicate to us your course choices for the next school year: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DD9C-D6E0-499C-88DA-5D5741C7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ea typeface="+mn-lt"/>
                <a:cs typeface="+mn-lt"/>
              </a:rPr>
              <a:t>Submitting the high school planner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Grades 10 must have a full timetable and select 40 credits. They must ensure they have a minimum of 100 credits after grade 12 before they can submit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>
                <a:ea typeface="+mn-lt"/>
                <a:cs typeface="+mn-lt"/>
              </a:rPr>
              <a:t>Completing your grade 10 registration on PowerSchool Parent Portal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ea typeface="+mn-lt"/>
              <a:cs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2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1239-739F-401A-827C-1EC631D1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Grade 10 Timetable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2687C71-9F24-4D06-BC07-1498D085C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848893"/>
              </p:ext>
            </p:extLst>
          </p:nvPr>
        </p:nvGraphicFramePr>
        <p:xfrm>
          <a:off x="677863" y="2160588"/>
          <a:ext cx="859631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42403291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600341747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u="none" strike="noStrike">
                          <a:effectLst/>
                        </a:rPr>
                        <a:t>Social 10-1 or10-2</a:t>
                      </a:r>
                      <a:r>
                        <a:rPr lang="en-US" sz="2400"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u="none" strike="noStrike">
                          <a:effectLst/>
                        </a:rPr>
                        <a:t>Math 10C or 10-3</a:t>
                      </a:r>
                      <a:r>
                        <a:rPr lang="en-US" sz="2400"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88790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u="none" strike="noStrike">
                          <a:effectLst/>
                        </a:rPr>
                        <a:t>English 10-1 or 10-2</a:t>
                      </a:r>
                      <a:r>
                        <a:rPr lang="en-US" sz="2400"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u="none" strike="noStrike">
                          <a:effectLst/>
                        </a:rPr>
                        <a:t>Science 10 or 14</a:t>
                      </a:r>
                      <a:r>
                        <a:rPr lang="en-US" sz="2400">
                          <a:effectLst/>
                        </a:rPr>
                        <a:t>​</a:t>
                      </a:r>
                      <a:endParaRPr lang="en-US">
                        <a:effectLst/>
                      </a:endParaRPr>
                    </a:p>
                    <a:p>
                      <a:pPr algn="l" fontAlgn="base"/>
                      <a:r>
                        <a:rPr lang="en-US" sz="2400"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7972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u="none" strike="noStrike">
                          <a:effectLst/>
                        </a:rPr>
                        <a:t>Phys Ed 10/CALM</a:t>
                      </a:r>
                      <a:r>
                        <a:rPr lang="en-US" sz="2400"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u="none" strike="noStrike">
                          <a:effectLst/>
                        </a:rPr>
                        <a:t>Elective</a:t>
                      </a:r>
                      <a:r>
                        <a:rPr lang="en-US" sz="2400"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05781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u="none" strike="noStrike">
                          <a:effectLst/>
                        </a:rPr>
                        <a:t>Elective</a:t>
                      </a:r>
                      <a:r>
                        <a:rPr lang="en-US" sz="2400"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u="none" strike="noStrike">
                          <a:effectLst/>
                        </a:rPr>
                        <a:t>Elective</a:t>
                      </a:r>
                      <a:r>
                        <a:rPr lang="en-US" sz="2400">
                          <a:effectLst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53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16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4748-445A-4492-B224-87CDD524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French Immersion Timetable – Grade 10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227008-429B-493B-9A81-7FE9DB9B6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385513"/>
              </p:ext>
            </p:extLst>
          </p:nvPr>
        </p:nvGraphicFramePr>
        <p:xfrm>
          <a:off x="677863" y="2160588"/>
          <a:ext cx="859631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147330663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674521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Etudes </a:t>
                      </a:r>
                      <a:r>
                        <a:rPr lang="en-US" sz="1800" b="0" i="0" u="none" strike="noStrike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Sociales</a:t>
                      </a: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 10-1 or 10-2 FI</a:t>
                      </a:r>
                      <a:endParaRPr lang="en-US" sz="1800" b="0" i="0" u="none" strike="noStrike" noProof="0" dirty="0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Math 10C FI or 10-3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56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English 10-1 or 10-2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Sciences 10 FI or Science 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520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Phys Ed 10/CALM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French Language Arts 10 -1 or 10-2 FI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10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Elective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59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12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07E1-F143-4847-B225-A0514C4F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E3C7B-F8BC-4189-AD4C-0982C17A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https://www.nait.ca/findyourfuture</a:t>
            </a:r>
            <a:endParaRPr lang="en-US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>
                <a:ea typeface="+mn-lt"/>
                <a:cs typeface="+mn-lt"/>
              </a:rPr>
              <a:t>Look over these websites with your parents to discuss possible careers: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3"/>
              </a:rPr>
              <a:t>www.Tradesecrets.org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ALIS </a:t>
            </a:r>
            <a:r>
              <a:rPr lang="en-US" dirty="0" err="1">
                <a:ea typeface="+mn-lt"/>
                <a:cs typeface="+mn-lt"/>
              </a:rPr>
              <a:t>CareerInsite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>
                <a:ea typeface="+mn-lt"/>
                <a:cs typeface="+mn-lt"/>
                <a:hlinkClick r:id="rId4"/>
              </a:rPr>
              <a:t>https://alis.alberta.ca/careerinsite/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Learning Clicks: </a:t>
            </a:r>
            <a:r>
              <a:rPr lang="en-US" dirty="0">
                <a:ea typeface="+mn-lt"/>
                <a:cs typeface="+mn-lt"/>
                <a:hlinkClick r:id="rId5"/>
              </a:rPr>
              <a:t>http://learningclicks.alberta.ca/</a:t>
            </a:r>
            <a:endParaRPr lang="en-US"/>
          </a:p>
          <a:p>
            <a:r>
              <a:rPr lang="en-US" dirty="0">
                <a:ea typeface="+mn-lt"/>
                <a:cs typeface="+mn-lt"/>
                <a:hlinkClick r:id="rId6"/>
              </a:rPr>
              <a:t>https://docs.google.com/presentation/d/1mMJrrvJ0K9o6OIPuRhqxGRRULl7HPn2fkllNmn2JKzU/edit?usp=sharing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Grade 10 Checklist Planning for Post-Secondary: </a:t>
            </a:r>
            <a:r>
              <a:rPr lang="en-US" dirty="0">
                <a:ea typeface="+mn-lt"/>
                <a:cs typeface="+mn-lt"/>
                <a:hlinkClick r:id="rId7"/>
              </a:rPr>
              <a:t>https://alis.alberta.ca/explore-education-and-training/plan-your-education/planning-for-post-secondary-grade-10-checklist/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4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188124-87CE-434A-8A2A-67A7DE00AA12}"/>
              </a:ext>
            </a:extLst>
          </p:cNvPr>
          <p:cNvSpPr txBox="1"/>
          <p:nvPr/>
        </p:nvSpPr>
        <p:spPr>
          <a:xfrm>
            <a:off x="9091960" y="2717180"/>
            <a:ext cx="225068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Remember – this is a PLAN, and after grade 10, your plan for courses may change. We just want you to look ahead at courses you will need or wish to take</a:t>
            </a:r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A8E505D7-F06A-43DD-BB4D-CEC8C8E7B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51157" y="-754631"/>
            <a:ext cx="6683297" cy="86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8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Table&#10;&#10;Description automatically generated">
            <a:extLst>
              <a:ext uri="{FF2B5EF4-FFF2-40B4-BE49-F238E27FC236}">
                <a16:creationId xmlns:a16="http://schemas.microsoft.com/office/drawing/2014/main" id="{6029A9AB-400B-43F5-81C8-7FBBCDF74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62669" y="-799280"/>
            <a:ext cx="6608956" cy="85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56FE5A-6768-401C-A122-30041E878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63771"/>
            <a:ext cx="8914471" cy="67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8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9D0479-1FE3-4DB1-98BE-1A98ABD5B92F}"/>
              </a:ext>
            </a:extLst>
          </p:cNvPr>
          <p:cNvSpPr>
            <a:spLocks noGrp="1"/>
          </p:cNvSpPr>
          <p:nvPr/>
        </p:nvSpPr>
        <p:spPr>
          <a:xfrm>
            <a:off x="242336" y="91501"/>
            <a:ext cx="10515600" cy="5307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Go to the Ardrossan school website 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www.ardrossan.ca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 </a:t>
            </a:r>
          </a:p>
          <a:p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Locate the link for PowerSchool Parent Portal on the homepage</a:t>
            </a:r>
          </a:p>
          <a:p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Login to your PowerSchool account in the Parent Portal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05B49-092C-4E40-A635-19CADEE49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150" y="1912836"/>
            <a:ext cx="5277510" cy="48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23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5D54-7571-4C9E-BF1D-A696A8FF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64" y="126380"/>
            <a:ext cx="9191398" cy="1320800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ea typeface="+mj-lt"/>
                <a:cs typeface="+mj-lt"/>
              </a:rPr>
              <a:t>Click on Class Registration found on the left tab.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888C8-2464-4A8C-90AF-F6F6DA14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34" y="1005506"/>
            <a:ext cx="6918741" cy="55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79D87-F6A6-497B-807E-F82A801B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38" y="609601"/>
            <a:ext cx="3851658" cy="5033440"/>
          </a:xfrm>
        </p:spPr>
        <p:txBody>
          <a:bodyPr anchor="ctr">
            <a:normAutofit/>
          </a:bodyPr>
          <a:lstStyle/>
          <a:p>
            <a:pPr algn="ctr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ea typeface="+mj-lt"/>
                <a:cs typeface="+mj-lt"/>
              </a:rPr>
              <a:t>Alberta High School Diploma Requirements</a:t>
            </a:r>
            <a:br>
              <a:rPr lang="en-US" sz="1400">
                <a:ea typeface="+mj-lt"/>
                <a:cs typeface="+mj-lt"/>
              </a:rPr>
            </a:br>
            <a:endParaRPr lang="en-US" sz="1400"/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sz="1800">
                <a:ea typeface="+mj-lt"/>
                <a:cs typeface="+mj-lt"/>
              </a:rPr>
              <a:t>Each high school course is worth 5 credits</a:t>
            </a: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sz="1800">
                <a:ea typeface="+mj-lt"/>
                <a:cs typeface="+mj-lt"/>
              </a:rPr>
              <a:t>You must pass one level to move to the next level</a:t>
            </a: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sz="1800">
                <a:ea typeface="+mj-lt"/>
                <a:cs typeface="+mj-lt"/>
              </a:rPr>
              <a:t>At the end of grade 12 you must earn a minimum of 100 credits </a:t>
            </a:r>
            <a:br>
              <a:rPr lang="en-US" sz="1800">
                <a:ea typeface="+mj-lt"/>
                <a:cs typeface="+mj-lt"/>
              </a:rPr>
            </a:br>
            <a:br>
              <a:rPr lang="en-US" sz="1800">
                <a:ea typeface="+mj-lt"/>
                <a:cs typeface="+mj-lt"/>
              </a:rPr>
            </a:br>
            <a:r>
              <a:rPr lang="en-US" sz="1800">
                <a:ea typeface="+mj-lt"/>
                <a:cs typeface="+mj-lt"/>
              </a:rPr>
              <a:t>At Ardrossan you must carry a full timetable (40 credits) in grade 10 </a:t>
            </a:r>
            <a:endParaRPr lang="en-US" sz="1800"/>
          </a:p>
          <a:p>
            <a:endParaRPr lang="en-US" sz="14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7D69-2BB2-47D1-89E9-5315F246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004" y="1130623"/>
            <a:ext cx="6482400" cy="5103444"/>
          </a:xfr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ea typeface="+mn-lt"/>
                <a:cs typeface="+mn-lt"/>
              </a:rPr>
              <a:t>English 30-1 or 30-2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ea typeface="+mn-lt"/>
                <a:cs typeface="+mn-lt"/>
              </a:rPr>
              <a:t>Social 30-1 or 30-2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ea typeface="+mn-lt"/>
                <a:cs typeface="+mn-lt"/>
              </a:rPr>
              <a:t>10 more 30 level credits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ea typeface="+mn-lt"/>
                <a:cs typeface="+mn-lt"/>
              </a:rPr>
              <a:t>10 credits in options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ea typeface="+mn-lt"/>
                <a:cs typeface="+mn-lt"/>
              </a:rPr>
              <a:t>Math (10 credits)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ea typeface="+mn-lt"/>
                <a:cs typeface="+mn-lt"/>
              </a:rPr>
              <a:t>Science (10 credits)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ea typeface="+mn-lt"/>
                <a:cs typeface="+mn-lt"/>
              </a:rPr>
              <a:t>CALM 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000">
                <a:ea typeface="+mn-lt"/>
                <a:cs typeface="+mn-lt"/>
              </a:rPr>
              <a:t>Phys Ed 10</a:t>
            </a:r>
          </a:p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537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D79F-37B7-4A53-8D9F-035E3DCA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Click on the edit button to request a course</a:t>
            </a: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endParaRPr lang="en-US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9F93-F6D9-4B8F-B07E-621BECBC6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59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0070C0"/>
                </a:solidFill>
                <a:ea typeface="+mn-lt"/>
                <a:cs typeface="+mn-lt"/>
              </a:rPr>
              <a:t>French Immersion students select Senior High FI Academic Courses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B10F2-0559-4C03-8952-A1B9A4242C4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1" y="1478454"/>
            <a:ext cx="452034" cy="4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7A3F9-EB53-4529-8888-577A42D6CBEA}"/>
              </a:ext>
            </a:extLst>
          </p:cNvPr>
          <p:cNvSpPr txBox="1"/>
          <p:nvPr/>
        </p:nvSpPr>
        <p:spPr>
          <a:xfrm>
            <a:off x="998034" y="3246864"/>
            <a:ext cx="73430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Once you submit your course selections, any further changes will need to be discussed with your grade level counsellor. Your selections build the timetable.</a:t>
            </a:r>
            <a:endParaRPr lang="en-US">
              <a:ea typeface="+mn-lt"/>
              <a:cs typeface="+mn-lt"/>
            </a:endParaRPr>
          </a:p>
          <a:p>
            <a:pPr algn="l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B7F4E7-9EE3-4F55-99E6-F01800B4EAB7}"/>
              </a:ext>
            </a:extLst>
          </p:cNvPr>
          <p:cNvSpPr txBox="1">
            <a:spLocks/>
          </p:cNvSpPr>
          <p:nvPr/>
        </p:nvSpPr>
        <p:spPr>
          <a:xfrm>
            <a:off x="681051" y="2545306"/>
            <a:ext cx="8596668" cy="59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70C0"/>
                </a:solidFill>
                <a:ea typeface="+mn-lt"/>
                <a:cs typeface="+mn-lt"/>
              </a:rPr>
              <a:t>Students NOT in French immersion, students select courses for each subject area</a:t>
            </a:r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6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3B8-562C-4DDC-A062-78F948F0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B749E-F7B0-4C36-88BF-407D0AD5A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Where do you see yourself in 4 years?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College?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University?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Working?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Upgrading?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By March 25th - Submit by email to me: </a:t>
            </a:r>
            <a:r>
              <a:rPr lang="en-US" dirty="0">
                <a:ea typeface="+mn-lt"/>
                <a:cs typeface="+mn-lt"/>
                <a:hlinkClick r:id="rId2"/>
              </a:rPr>
              <a:t>tamia.richardson@eips.ca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KEEP UP THE GOOD WORK!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25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D5E3-37C0-4040-9F30-BAAD371B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E435-74BC-4FDA-906E-14341CF0E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Review the course recommendations for next year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Review the course (core and options) descriptions in the registration handbook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Discuss those recommendations with your parents and your current teachers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Email your completed (gr. 10, 11 &amp; 12) and signed High School Planner form to </a:t>
            </a:r>
            <a:r>
              <a:rPr lang="en-US" dirty="0">
                <a:ea typeface="+mn-lt"/>
                <a:cs typeface="+mn-lt"/>
                <a:hlinkClick r:id="rId2"/>
              </a:rPr>
              <a:t>glenda.ewanovich@eips.ca</a:t>
            </a:r>
            <a:r>
              <a:rPr lang="en-US" dirty="0">
                <a:ea typeface="+mn-lt"/>
                <a:cs typeface="+mn-lt"/>
              </a:rPr>
              <a:t> by March 20th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Login to your PowerSchool Parent Portal; click on Class Registration; complete your registration through PowerSchool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Submit your paragraph by March 25th</a:t>
            </a:r>
          </a:p>
        </p:txBody>
      </p:sp>
    </p:spTree>
    <p:extLst>
      <p:ext uri="{BB962C8B-B14F-4D97-AF65-F5344CB8AC3E}">
        <p14:creationId xmlns:p14="http://schemas.microsoft.com/office/powerpoint/2010/main" val="38644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984D-5040-4746-8D4E-D0089F27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Immersion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83D7-CB5F-417B-8345-A9E54720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At least 2 French courses (one of which must be FLA) to the 30 level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At least 30 credits in French Immersion</a:t>
            </a:r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French Language Arts Etudes </a:t>
            </a:r>
            <a:r>
              <a:rPr lang="en-US" dirty="0" err="1">
                <a:ea typeface="+mn-lt"/>
                <a:cs typeface="+mn-lt"/>
              </a:rPr>
              <a:t>Sociales</a:t>
            </a:r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Science Biologie</a:t>
            </a:r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ea typeface="+mn-lt"/>
                <a:cs typeface="+mn-lt"/>
              </a:rPr>
              <a:t>Mathematiques</a:t>
            </a:r>
            <a:r>
              <a:rPr lang="en-US" dirty="0">
                <a:ea typeface="+mn-lt"/>
                <a:cs typeface="+mn-lt"/>
              </a:rPr>
              <a:t> Chimie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Students may choose to write the </a:t>
            </a:r>
            <a:r>
              <a:rPr lang="en-US" dirty="0" err="1">
                <a:ea typeface="+mn-lt"/>
                <a:cs typeface="+mn-lt"/>
              </a:rPr>
              <a:t>Diplome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d’etudes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 langue </a:t>
            </a:r>
            <a:r>
              <a:rPr lang="en-US" dirty="0" err="1">
                <a:ea typeface="+mn-lt"/>
                <a:cs typeface="+mn-lt"/>
              </a:rPr>
              <a:t>francaise</a:t>
            </a:r>
            <a:r>
              <a:rPr lang="en-US" dirty="0">
                <a:ea typeface="+mn-lt"/>
                <a:cs typeface="+mn-lt"/>
              </a:rPr>
              <a:t> (DELF) (Certificate in French Language Studies)</a:t>
            </a:r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Official diploma awarded by the National Ministry of Education of France and recognized around the world</a:t>
            </a:r>
          </a:p>
          <a:p>
            <a:pPr lvl="1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Evaluation of French proficiency based on 4 competence levels</a:t>
            </a:r>
          </a:p>
          <a:p>
            <a:pPr lvl="2">
              <a:spcBef>
                <a:spcPct val="20000"/>
              </a:spcBef>
              <a:spcAft>
                <a:spcPct val="0"/>
              </a:spcAft>
            </a:pPr>
            <a:r>
              <a:rPr lang="en-US" u="sng" dirty="0">
                <a:ea typeface="+mn-lt"/>
                <a:cs typeface="+mn-lt"/>
              </a:rPr>
              <a:t>A Basic User B Independent User</a:t>
            </a:r>
            <a:endParaRPr lang="en-US" dirty="0">
              <a:ea typeface="+mn-lt"/>
              <a:cs typeface="+mn-lt"/>
            </a:endParaRPr>
          </a:p>
          <a:p>
            <a:pPr lvl="2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A1 Beginner B1 Pre-intermediate </a:t>
            </a:r>
          </a:p>
          <a:p>
            <a:pPr lvl="2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A2 Elementary B2 Intermediate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8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43DDBD-98C5-4A43-BB52-99ECFCDA69B7}"/>
              </a:ext>
            </a:extLst>
          </p:cNvPr>
          <p:cNvSpPr txBox="1"/>
          <p:nvPr/>
        </p:nvSpPr>
        <p:spPr>
          <a:xfrm>
            <a:off x="3054569" y="3252216"/>
            <a:ext cx="610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4EBFD-A338-4748-A4D1-C7B0E32A7F30}"/>
              </a:ext>
            </a:extLst>
          </p:cNvPr>
          <p:cNvSpPr txBox="1"/>
          <p:nvPr/>
        </p:nvSpPr>
        <p:spPr>
          <a:xfrm>
            <a:off x="693683" y="394138"/>
            <a:ext cx="8470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770B1-CC84-4EBE-9F18-CA2B15F5DB36}"/>
              </a:ext>
            </a:extLst>
          </p:cNvPr>
          <p:cNvSpPr txBox="1"/>
          <p:nvPr/>
        </p:nvSpPr>
        <p:spPr>
          <a:xfrm>
            <a:off x="457200" y="1569513"/>
            <a:ext cx="6109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Math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80+ - Math 10C </a:t>
            </a:r>
            <a:r>
              <a:rPr lang="en-US" sz="2400" err="1"/>
              <a:t>Honours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50+ - Math 10C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&lt;50 – Math 10-3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2BAEC-A869-43C0-B68E-68E226926DC2}"/>
              </a:ext>
            </a:extLst>
          </p:cNvPr>
          <p:cNvSpPr txBox="1"/>
          <p:nvPr/>
        </p:nvSpPr>
        <p:spPr>
          <a:xfrm>
            <a:off x="457200" y="3936686"/>
            <a:ext cx="4303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Science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80+ - Science 10 </a:t>
            </a:r>
            <a:r>
              <a:rPr lang="en-US" sz="2400" err="1"/>
              <a:t>Honours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50+ - Science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&lt;50 – Science 14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77F8D9-88E4-4B3B-BD42-26FD4F0EC235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Recommended Paths</a:t>
            </a:r>
          </a:p>
        </p:txBody>
      </p:sp>
    </p:spTree>
    <p:extLst>
      <p:ext uri="{BB962C8B-B14F-4D97-AF65-F5344CB8AC3E}">
        <p14:creationId xmlns:p14="http://schemas.microsoft.com/office/powerpoint/2010/main" val="401655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43DDBD-98C5-4A43-BB52-99ECFCDA69B7}"/>
              </a:ext>
            </a:extLst>
          </p:cNvPr>
          <p:cNvSpPr txBox="1"/>
          <p:nvPr/>
        </p:nvSpPr>
        <p:spPr>
          <a:xfrm>
            <a:off x="3054569" y="3252216"/>
            <a:ext cx="610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4EBFD-A338-4748-A4D1-C7B0E32A7F30}"/>
              </a:ext>
            </a:extLst>
          </p:cNvPr>
          <p:cNvSpPr txBox="1"/>
          <p:nvPr/>
        </p:nvSpPr>
        <p:spPr>
          <a:xfrm>
            <a:off x="693683" y="394138"/>
            <a:ext cx="8470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770B1-CC84-4EBE-9F18-CA2B15F5DB36}"/>
              </a:ext>
            </a:extLst>
          </p:cNvPr>
          <p:cNvSpPr txBox="1"/>
          <p:nvPr/>
        </p:nvSpPr>
        <p:spPr>
          <a:xfrm>
            <a:off x="457200" y="1569513"/>
            <a:ext cx="6109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Language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80+ - English 10-1 </a:t>
            </a:r>
            <a:r>
              <a:rPr lang="en-US" sz="2400" err="1"/>
              <a:t>Honours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60+ - English 10-1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&lt;60 – English 10-2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2BAEC-A869-43C0-B68E-68E226926DC2}"/>
              </a:ext>
            </a:extLst>
          </p:cNvPr>
          <p:cNvSpPr txBox="1"/>
          <p:nvPr/>
        </p:nvSpPr>
        <p:spPr>
          <a:xfrm>
            <a:off x="457200" y="3936686"/>
            <a:ext cx="4303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Social Studies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80+ - Social 10-1 </a:t>
            </a:r>
            <a:r>
              <a:rPr lang="en-US" sz="2400" err="1"/>
              <a:t>Honours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60+ - Social 10-1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&lt;60 – Social 10-2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77F8D9-88E4-4B3B-BD42-26FD4F0EC235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Recommended Paths</a:t>
            </a:r>
          </a:p>
        </p:txBody>
      </p:sp>
    </p:spTree>
    <p:extLst>
      <p:ext uri="{BB962C8B-B14F-4D97-AF65-F5344CB8AC3E}">
        <p14:creationId xmlns:p14="http://schemas.microsoft.com/office/powerpoint/2010/main" val="399113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5322-EE5D-4A6F-B84D-F20CA5EE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offered at AJS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CB3D41-645F-456A-9EFF-D70EB7755F3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9600" y="16002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dirty="0"/>
              <a:t>Visual Communication</a:t>
            </a:r>
          </a:p>
          <a:p>
            <a:r>
              <a:rPr lang="en-US" sz="2200" dirty="0"/>
              <a:t>Construction Technology</a:t>
            </a:r>
          </a:p>
          <a:p>
            <a:r>
              <a:rPr lang="en-US" sz="2200" dirty="0"/>
              <a:t>Esthetics</a:t>
            </a:r>
          </a:p>
          <a:p>
            <a:r>
              <a:rPr lang="en-US" sz="2200" dirty="0"/>
              <a:t>Personal Foods</a:t>
            </a:r>
          </a:p>
          <a:p>
            <a:r>
              <a:rPr lang="en-US" sz="2200" dirty="0"/>
              <a:t>Commercial Foods</a:t>
            </a:r>
          </a:p>
          <a:p>
            <a:r>
              <a:rPr lang="en-US" sz="2200" dirty="0"/>
              <a:t>Mechanics and Fabrication</a:t>
            </a:r>
          </a:p>
          <a:p>
            <a:r>
              <a:rPr lang="en-US" sz="2200" dirty="0"/>
              <a:t>Photography</a:t>
            </a:r>
          </a:p>
          <a:p>
            <a:r>
              <a:rPr lang="en-US" sz="2200" dirty="0"/>
              <a:t>Aboriginal Studies</a:t>
            </a:r>
          </a:p>
          <a:p>
            <a:r>
              <a:rPr lang="en-US" sz="2200" dirty="0"/>
              <a:t>CALM (requirement)</a:t>
            </a:r>
          </a:p>
          <a:p>
            <a:r>
              <a:rPr lang="en-US" sz="2200" dirty="0"/>
              <a:t>Film Studies</a:t>
            </a:r>
          </a:p>
          <a:p>
            <a:r>
              <a:rPr lang="en-US" sz="2200" dirty="0" err="1"/>
              <a:t>Mythbusting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69CBA-93C2-4068-929C-B3856292C8F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648200" y="16002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dirty="0"/>
              <a:t>Drama</a:t>
            </a:r>
          </a:p>
          <a:p>
            <a:r>
              <a:rPr lang="en-US" sz="2200" dirty="0"/>
              <a:t>Contemporary Pop/General Music</a:t>
            </a:r>
          </a:p>
          <a:p>
            <a:r>
              <a:rPr lang="en-US" sz="2200" dirty="0"/>
              <a:t>Instrumental Music</a:t>
            </a:r>
          </a:p>
          <a:p>
            <a:r>
              <a:rPr lang="en-US" sz="2200" dirty="0"/>
              <a:t>Jazz Music</a:t>
            </a:r>
          </a:p>
          <a:p>
            <a:r>
              <a:rPr lang="en-US" sz="2200" dirty="0"/>
              <a:t>Art</a:t>
            </a:r>
          </a:p>
          <a:p>
            <a:r>
              <a:rPr lang="en-US" sz="2200" dirty="0"/>
              <a:t>Wildlife</a:t>
            </a:r>
          </a:p>
          <a:p>
            <a:r>
              <a:rPr lang="en-US" sz="2200" dirty="0"/>
              <a:t>Phys Ed (requirement)</a:t>
            </a:r>
          </a:p>
          <a:p>
            <a:r>
              <a:rPr lang="en-US" sz="2200" dirty="0"/>
              <a:t>Personal Fitness</a:t>
            </a:r>
          </a:p>
          <a:p>
            <a:r>
              <a:rPr lang="en-US" sz="2200" dirty="0"/>
              <a:t>French Second Language</a:t>
            </a:r>
          </a:p>
          <a:p>
            <a:r>
              <a:rPr lang="en-US" sz="2200" dirty="0"/>
              <a:t>Spanish</a:t>
            </a:r>
          </a:p>
          <a:p>
            <a:endParaRPr lang="en-US" sz="2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98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9106-2A8B-49FE-95C5-6A3B0FFB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Campus 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143A-B5A9-422D-8370-C9D98A4AC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Jazz Band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Advanced Acting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Technical Theatre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Leadership – Student Council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Work Experience – if you have a job outside of school you can receive credits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Green Certificate</a:t>
            </a: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+mn-lt"/>
                <a:cs typeface="+mn-lt"/>
              </a:rPr>
              <a:t>RAP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7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6BBF-D285-4605-9047-165833B6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Alexander Rutherford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EF7E-6831-486E-BA30-6E015B35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Alexander Rutherford Scholarship 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Based on an average in five specified high school courses (does not include Math10-3/20-3, Science 14/24)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Apply at end of Grade 12 when accepted into a program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u="sng" dirty="0">
                <a:ea typeface="+mn-lt"/>
                <a:cs typeface="+mn-lt"/>
              </a:rPr>
              <a:t>75%-79.9% 80.0% or higher</a:t>
            </a:r>
            <a:endParaRPr lang="en-US" sz="24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$300 Gr.10 $400 Gr.10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$500 Gr.11 $800 Gr.11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ea typeface="+mn-lt"/>
                <a:cs typeface="+mn-lt"/>
              </a:rPr>
              <a:t>$700 Gr.12 $1300 Gr.12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98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C84-CEF5-4D55-9A5F-4F65BDCD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credit?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4B613-FE62-4A2B-B578-08FD01C96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credit is a unit of learning time based on instructional time</a:t>
            </a:r>
          </a:p>
          <a:p>
            <a:r>
              <a:rPr lang="en-US" dirty="0"/>
              <a:t>At Ardrossan, most of our courses are 5-credit courses, meaning you attend each day for 1 block (84 minutes) for one semester.</a:t>
            </a:r>
          </a:p>
          <a:p>
            <a:pPr lvl="1"/>
            <a:r>
              <a:rPr lang="en-US" dirty="0"/>
              <a:t>Semester 1 – September to January</a:t>
            </a:r>
          </a:p>
          <a:p>
            <a:pPr lvl="1"/>
            <a:r>
              <a:rPr lang="en-US" dirty="0"/>
              <a:t>Semester 2 – February to June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Credits can also be achieved in singular units in CTS courses. Students are expected to earn a minimum of 5 1-credit modules in most CTS courses.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842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6521b0-421c-40ab-9447-e1cf5e4b410c">
      <UserInfo>
        <DisplayName>Michelle Hothem-Bumbry AJS</DisplayName>
        <AccountId>94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80FDB7C50124CAD44554AB949386A" ma:contentTypeVersion="13" ma:contentTypeDescription="Create a new document." ma:contentTypeScope="" ma:versionID="1716cae987ea994612c0b14e4a111b7c">
  <xsd:schema xmlns:xsd="http://www.w3.org/2001/XMLSchema" xmlns:xs="http://www.w3.org/2001/XMLSchema" xmlns:p="http://schemas.microsoft.com/office/2006/metadata/properties" xmlns:ns2="0ee0ecc7-6b04-4c83-99b6-714b39cc9292" xmlns:ns3="c76521b0-421c-40ab-9447-e1cf5e4b410c" targetNamespace="http://schemas.microsoft.com/office/2006/metadata/properties" ma:root="true" ma:fieldsID="6ec7e5ef5b5035df98b728c4cc43773b" ns2:_="" ns3:_="">
    <xsd:import namespace="0ee0ecc7-6b04-4c83-99b6-714b39cc9292"/>
    <xsd:import namespace="c76521b0-421c-40ab-9447-e1cf5e4b41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0ecc7-6b04-4c83-99b6-714b39cc92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521b0-421c-40ab-9447-e1cf5e4b410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6C2007-FC0B-4BAB-AF9F-5803FFFDA0DE}">
  <ds:schemaRefs>
    <ds:schemaRef ds:uri="0ee0ecc7-6b04-4c83-99b6-714b39cc929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76521b0-421c-40ab-9447-e1cf5e4b410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35BA86-1B52-47CF-9186-AF3AF00A9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0A92E-7253-421A-B982-1078B4C5F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e0ecc7-6b04-4c83-99b6-714b39cc9292"/>
    <ds:schemaRef ds:uri="c76521b0-421c-40ab-9447-e1cf5e4b4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1133</Words>
  <Application>Microsoft Office PowerPoint</Application>
  <PresentationFormat>Widescreen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Times New Roman</vt:lpstr>
      <vt:lpstr>Trebuchet MS</vt:lpstr>
      <vt:lpstr>Wingdings</vt:lpstr>
      <vt:lpstr>Wingdings 3</vt:lpstr>
      <vt:lpstr>Facet</vt:lpstr>
      <vt:lpstr>Radial</vt:lpstr>
      <vt:lpstr>Planning after High School &amp;  Grade 10 Registration</vt:lpstr>
      <vt:lpstr>Alberta High School Diploma Requirements  Each high school course is worth 5 credits You must pass one level to move to the next level At the end of grade 12 you must earn a minimum of 100 credits   At Ardrossan you must carry a full timetable (40 credits) in grade 10  </vt:lpstr>
      <vt:lpstr>French Immersion Certificate</vt:lpstr>
      <vt:lpstr>PowerPoint Presentation</vt:lpstr>
      <vt:lpstr>PowerPoint Presentation</vt:lpstr>
      <vt:lpstr>OPTIONS offered at AJS</vt:lpstr>
      <vt:lpstr>Off Campus Extras</vt:lpstr>
      <vt:lpstr>Alexander Rutherford Scholarship</vt:lpstr>
      <vt:lpstr>What is a credit?</vt:lpstr>
      <vt:lpstr>What do course numbers mean</vt:lpstr>
      <vt:lpstr>There are two steps to communicate to us your course choices for the next school year:</vt:lpstr>
      <vt:lpstr>Sample Grade 10 Timetable</vt:lpstr>
      <vt:lpstr>Sample French Immersion Timetable – Grade 10</vt:lpstr>
      <vt:lpstr>Your Future</vt:lpstr>
      <vt:lpstr>PowerPoint Presentation</vt:lpstr>
      <vt:lpstr>PowerPoint Presentation</vt:lpstr>
      <vt:lpstr>PowerPoint Presentation</vt:lpstr>
      <vt:lpstr>PowerPoint Presentation</vt:lpstr>
      <vt:lpstr>Click on Class Registration found on the left tab. </vt:lpstr>
      <vt:lpstr>Click on the edit button to request a course   </vt:lpstr>
      <vt:lpstr>TO DO</vt:lpstr>
      <vt:lpstr>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Michelle Hothem-Bumbry AJS</cp:lastModifiedBy>
  <cp:revision>131</cp:revision>
  <cp:lastPrinted>2022-03-11T18:06:18Z</cp:lastPrinted>
  <dcterms:created xsi:type="dcterms:W3CDTF">2022-03-04T16:21:40Z</dcterms:created>
  <dcterms:modified xsi:type="dcterms:W3CDTF">2022-03-11T20:10:05Z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0x01010057180FDB7C50124CAD44554AB949386A</vt:lpwstr>
  </property>
</Properties>
</file>