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6" r:id="rId1"/>
  </p:sldMasterIdLst>
  <p:notesMasterIdLst>
    <p:notesMasterId r:id="rId53"/>
  </p:notesMasterIdLst>
  <p:sldIdLst>
    <p:sldId id="256" r:id="rId2"/>
    <p:sldId id="257" r:id="rId3"/>
    <p:sldId id="302" r:id="rId4"/>
    <p:sldId id="258" r:id="rId5"/>
    <p:sldId id="296" r:id="rId6"/>
    <p:sldId id="321" r:id="rId7"/>
    <p:sldId id="323" r:id="rId8"/>
    <p:sldId id="325" r:id="rId9"/>
    <p:sldId id="326" r:id="rId10"/>
    <p:sldId id="327" r:id="rId11"/>
    <p:sldId id="328" r:id="rId12"/>
    <p:sldId id="329" r:id="rId13"/>
    <p:sldId id="330" r:id="rId14"/>
    <p:sldId id="332" r:id="rId15"/>
    <p:sldId id="333" r:id="rId16"/>
    <p:sldId id="319" r:id="rId17"/>
    <p:sldId id="261" r:id="rId18"/>
    <p:sldId id="316" r:id="rId19"/>
    <p:sldId id="317" r:id="rId20"/>
    <p:sldId id="264" r:id="rId21"/>
    <p:sldId id="259" r:id="rId22"/>
    <p:sldId id="270" r:id="rId23"/>
    <p:sldId id="272" r:id="rId24"/>
    <p:sldId id="273" r:id="rId25"/>
    <p:sldId id="314" r:id="rId26"/>
    <p:sldId id="274" r:id="rId27"/>
    <p:sldId id="275" r:id="rId28"/>
    <p:sldId id="313" r:id="rId29"/>
    <p:sldId id="277" r:id="rId30"/>
    <p:sldId id="278" r:id="rId31"/>
    <p:sldId id="279" r:id="rId32"/>
    <p:sldId id="280" r:id="rId33"/>
    <p:sldId id="281" r:id="rId34"/>
    <p:sldId id="271" r:id="rId35"/>
    <p:sldId id="282" r:id="rId36"/>
    <p:sldId id="283" r:id="rId37"/>
    <p:sldId id="306" r:id="rId38"/>
    <p:sldId id="304" r:id="rId39"/>
    <p:sldId id="305" r:id="rId40"/>
    <p:sldId id="289" r:id="rId41"/>
    <p:sldId id="290" r:id="rId42"/>
    <p:sldId id="336" r:id="rId43"/>
    <p:sldId id="291" r:id="rId44"/>
    <p:sldId id="292" r:id="rId45"/>
    <p:sldId id="299" r:id="rId46"/>
    <p:sldId id="300" r:id="rId47"/>
    <p:sldId id="301" r:id="rId48"/>
    <p:sldId id="293" r:id="rId49"/>
    <p:sldId id="297" r:id="rId50"/>
    <p:sldId id="294" r:id="rId51"/>
    <p:sldId id="29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tint val="98000"/>
                    <a:lumMod val="114000"/>
                  </a:schemeClr>
                </a:gs>
                <a:gs pos="100000">
                  <a:schemeClr val="accent6">
                    <a:shade val="90000"/>
                    <a:lumMod val="84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Sheet1!$A$33:$A$40</c:f>
              <c:strCache>
                <c:ptCount val="8"/>
                <c:pt idx="0">
                  <c:v>English Program School Awarded </c:v>
                </c:pt>
                <c:pt idx="1">
                  <c:v>Fr Imm Program School Awarded </c:v>
                </c:pt>
                <c:pt idx="3">
                  <c:v>English Program Diplomas </c:v>
                </c:pt>
                <c:pt idx="4">
                  <c:v>Fr Imm Program Diplomas </c:v>
                </c:pt>
                <c:pt idx="6">
                  <c:v>English Program Blended Marks </c:v>
                </c:pt>
                <c:pt idx="7">
                  <c:v>Fr Imm Program Blended Marks  </c:v>
                </c:pt>
              </c:strCache>
            </c:strRef>
          </c:cat>
          <c:val>
            <c:numRef>
              <c:f>Sheet1!$B$33:$B$40</c:f>
              <c:numCache>
                <c:formatCode>General</c:formatCode>
                <c:ptCount val="8"/>
                <c:pt idx="0">
                  <c:v>72.7</c:v>
                </c:pt>
                <c:pt idx="1">
                  <c:v>79.900000000000006</c:v>
                </c:pt>
                <c:pt idx="3">
                  <c:v>67.099999999999994</c:v>
                </c:pt>
                <c:pt idx="4">
                  <c:v>74.7</c:v>
                </c:pt>
                <c:pt idx="6">
                  <c:v>71.2</c:v>
                </c:pt>
                <c:pt idx="7">
                  <c:v>78.400000000000006</c:v>
                </c:pt>
              </c:numCache>
            </c:numRef>
          </c:val>
          <c:extLst>
            <c:ext xmlns:c16="http://schemas.microsoft.com/office/drawing/2014/chart" uri="{C3380CC4-5D6E-409C-BE32-E72D297353CC}">
              <c16:uniqueId val="{00000000-415C-4783-9BFF-9DEC63DE2545}"/>
            </c:ext>
          </c:extLst>
        </c:ser>
        <c:dLbls>
          <c:showLegendKey val="0"/>
          <c:showVal val="0"/>
          <c:showCatName val="0"/>
          <c:showSerName val="0"/>
          <c:showPercent val="0"/>
          <c:showBubbleSize val="0"/>
        </c:dLbls>
        <c:gapWidth val="150"/>
        <c:shape val="box"/>
        <c:axId val="147111320"/>
        <c:axId val="147377656"/>
        <c:axId val="0"/>
      </c:bar3DChart>
      <c:catAx>
        <c:axId val="14711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7377656"/>
        <c:crosses val="autoZero"/>
        <c:auto val="1"/>
        <c:lblAlgn val="ctr"/>
        <c:lblOffset val="100"/>
        <c:noMultiLvlLbl val="0"/>
      </c:catAx>
      <c:valAx>
        <c:axId val="147377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111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tint val="98000"/>
                    <a:lumMod val="114000"/>
                  </a:schemeClr>
                </a:gs>
                <a:gs pos="100000">
                  <a:schemeClr val="accent6">
                    <a:shade val="90000"/>
                    <a:lumMod val="84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Sheet1!$A$13:$A$20</c:f>
              <c:strCache>
                <c:ptCount val="8"/>
                <c:pt idx="0">
                  <c:v>English Program School Awarded </c:v>
                </c:pt>
                <c:pt idx="1">
                  <c:v>Fr Imm Program School Awarded </c:v>
                </c:pt>
                <c:pt idx="3">
                  <c:v>English Program Diplomas </c:v>
                </c:pt>
                <c:pt idx="4">
                  <c:v>Fr Imm Program Diplomas </c:v>
                </c:pt>
                <c:pt idx="6">
                  <c:v>English Program Blended Marks  </c:v>
                </c:pt>
                <c:pt idx="7">
                  <c:v>Fr Imm Program Blended Marks  </c:v>
                </c:pt>
              </c:strCache>
            </c:strRef>
          </c:cat>
          <c:val>
            <c:numRef>
              <c:f>Sheet1!$B$13:$B$20</c:f>
              <c:numCache>
                <c:formatCode>General</c:formatCode>
                <c:ptCount val="8"/>
                <c:pt idx="0">
                  <c:v>81.599999999999994</c:v>
                </c:pt>
                <c:pt idx="1">
                  <c:v>87.3</c:v>
                </c:pt>
                <c:pt idx="3">
                  <c:v>74.3</c:v>
                </c:pt>
                <c:pt idx="4">
                  <c:v>81.5</c:v>
                </c:pt>
                <c:pt idx="6">
                  <c:v>79.400000000000006</c:v>
                </c:pt>
                <c:pt idx="7">
                  <c:v>85.5</c:v>
                </c:pt>
              </c:numCache>
            </c:numRef>
          </c:val>
          <c:extLst>
            <c:ext xmlns:c16="http://schemas.microsoft.com/office/drawing/2014/chart" uri="{C3380CC4-5D6E-409C-BE32-E72D297353CC}">
              <c16:uniqueId val="{00000000-A2F8-4FFF-BBF0-1C1F795278A3}"/>
            </c:ext>
          </c:extLst>
        </c:ser>
        <c:dLbls>
          <c:showLegendKey val="0"/>
          <c:showVal val="1"/>
          <c:showCatName val="0"/>
          <c:showSerName val="0"/>
          <c:showPercent val="0"/>
          <c:showBubbleSize val="0"/>
        </c:dLbls>
        <c:gapWidth val="150"/>
        <c:shape val="box"/>
        <c:axId val="148553504"/>
        <c:axId val="148553896"/>
        <c:axId val="0"/>
      </c:bar3DChart>
      <c:catAx>
        <c:axId val="1485535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8553896"/>
        <c:crosses val="autoZero"/>
        <c:auto val="1"/>
        <c:lblAlgn val="ctr"/>
        <c:lblOffset val="100"/>
        <c:noMultiLvlLbl val="0"/>
      </c:catAx>
      <c:valAx>
        <c:axId val="148553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8553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tint val="98000"/>
                    <a:lumMod val="114000"/>
                  </a:schemeClr>
                </a:gs>
                <a:gs pos="100000">
                  <a:schemeClr val="accent6">
                    <a:shade val="90000"/>
                    <a:lumMod val="84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Sheet1!$A$43:$A$50</c:f>
              <c:strCache>
                <c:ptCount val="8"/>
                <c:pt idx="0">
                  <c:v>English Program School Awarded </c:v>
                </c:pt>
                <c:pt idx="1">
                  <c:v>Fr Imm Program School Awarded </c:v>
                </c:pt>
                <c:pt idx="3">
                  <c:v>English Program Diplomas </c:v>
                </c:pt>
                <c:pt idx="4">
                  <c:v>Fr Imm Program Diplomas </c:v>
                </c:pt>
                <c:pt idx="6">
                  <c:v>English Program Blended Marks </c:v>
                </c:pt>
                <c:pt idx="7">
                  <c:v>Fr Imm Program Blended Marks </c:v>
                </c:pt>
              </c:strCache>
            </c:strRef>
          </c:cat>
          <c:val>
            <c:numRef>
              <c:f>Sheet1!$B$43:$B$50</c:f>
              <c:numCache>
                <c:formatCode>General</c:formatCode>
                <c:ptCount val="8"/>
                <c:pt idx="0">
                  <c:v>78.900000000000006</c:v>
                </c:pt>
                <c:pt idx="1">
                  <c:v>79.900000000000006</c:v>
                </c:pt>
                <c:pt idx="3">
                  <c:v>67.3</c:v>
                </c:pt>
                <c:pt idx="4">
                  <c:v>74.7</c:v>
                </c:pt>
                <c:pt idx="6">
                  <c:v>75.400000000000006</c:v>
                </c:pt>
                <c:pt idx="7">
                  <c:v>78.400000000000006</c:v>
                </c:pt>
              </c:numCache>
            </c:numRef>
          </c:val>
          <c:extLst>
            <c:ext xmlns:c16="http://schemas.microsoft.com/office/drawing/2014/chart" uri="{C3380CC4-5D6E-409C-BE32-E72D297353CC}">
              <c16:uniqueId val="{00000000-930B-4629-88C5-1BF6895344BA}"/>
            </c:ext>
          </c:extLst>
        </c:ser>
        <c:dLbls>
          <c:showLegendKey val="0"/>
          <c:showVal val="1"/>
          <c:showCatName val="0"/>
          <c:showSerName val="0"/>
          <c:showPercent val="0"/>
          <c:showBubbleSize val="0"/>
        </c:dLbls>
        <c:gapWidth val="150"/>
        <c:shape val="box"/>
        <c:axId val="145440304"/>
        <c:axId val="144763696"/>
        <c:axId val="0"/>
      </c:bar3DChart>
      <c:catAx>
        <c:axId val="145440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4763696"/>
        <c:crosses val="autoZero"/>
        <c:auto val="1"/>
        <c:lblAlgn val="ctr"/>
        <c:lblOffset val="100"/>
        <c:noMultiLvlLbl val="0"/>
      </c:catAx>
      <c:valAx>
        <c:axId val="14476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5440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E2E62-9341-4C8F-A437-8F5F36C61E7F}" type="datetimeFigureOut">
              <a:rPr lang="en-US" smtClean="0"/>
              <a:t>2/21/2019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6FD15-4C2A-4728-A7C7-EBDFB4486C58}" type="slidenum">
              <a:rPr lang="en-US" smtClean="0"/>
              <a:t>‹#›</a:t>
            </a:fld>
            <a:endParaRPr lang="en-US"/>
          </a:p>
        </p:txBody>
      </p:sp>
    </p:spTree>
    <p:extLst>
      <p:ext uri="{BB962C8B-B14F-4D97-AF65-F5344CB8AC3E}">
        <p14:creationId xmlns:p14="http://schemas.microsoft.com/office/powerpoint/2010/main" val="271237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 and People Acknowledgement</a:t>
            </a:r>
          </a:p>
          <a:p>
            <a:r>
              <a:rPr lang="en-US"/>
              <a:t>We acknowledge with respect the history and culture of the peoples with whom Treaty 6 was signed and the land upon which Elk Island Public Schools reside. We also acknowledge the traditional homeland of the Métis Nation.</a:t>
            </a:r>
            <a:endParaRPr lang="en-US">
              <a:cs typeface="Calibri"/>
            </a:endParaRPr>
          </a:p>
          <a:p>
            <a:r>
              <a:rPr lang="en-US"/>
              <a:t>We recognize our responsibility as Treaty members and </a:t>
            </a:r>
            <a:r>
              <a:rPr lang="en-US" err="1"/>
              <a:t>honour</a:t>
            </a:r>
            <a:r>
              <a:rPr lang="en-US"/>
              <a:t> the heritage and gifts of the First Peoples.</a:t>
            </a:r>
            <a:endParaRPr lang="en-US">
              <a:cs typeface="Calibri"/>
            </a:endParaRPr>
          </a:p>
          <a:p>
            <a:r>
              <a:rPr lang="en-US"/>
              <a:t>We commit to moving forward in partnership with Indigenous communities in a spirit of collaboration and reconciliation</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9CD6FD15-4C2A-4728-A7C7-EBDFB4486C58}" type="slidenum">
              <a:rPr lang="en-US" smtClean="0"/>
              <a:t>2</a:t>
            </a:fld>
            <a:endParaRPr lang="en-US"/>
          </a:p>
        </p:txBody>
      </p:sp>
    </p:spTree>
    <p:extLst>
      <p:ext uri="{BB962C8B-B14F-4D97-AF65-F5344CB8AC3E}">
        <p14:creationId xmlns:p14="http://schemas.microsoft.com/office/powerpoint/2010/main" val="1948637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211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659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Danika </a:t>
            </a:r>
            <a:r>
              <a:rPr lang="en-US" err="1">
                <a:cs typeface="Calibri"/>
              </a:rPr>
              <a:t>Oystrek</a:t>
            </a:r>
          </a:p>
        </p:txBody>
      </p:sp>
      <p:sp>
        <p:nvSpPr>
          <p:cNvPr id="4" name="Slide Number Placeholder 3"/>
          <p:cNvSpPr>
            <a:spLocks noGrp="1"/>
          </p:cNvSpPr>
          <p:nvPr>
            <p:ph type="sldNum" sz="quarter" idx="10"/>
          </p:nvPr>
        </p:nvSpPr>
        <p:spPr/>
        <p:txBody>
          <a:bodyPr/>
          <a:lstStyle/>
          <a:p>
            <a:fld id="{9CD6FD15-4C2A-4728-A7C7-EBDFB4486C58}" type="slidenum">
              <a:rPr lang="en-US" smtClean="0"/>
              <a:t>21</a:t>
            </a:fld>
            <a:endParaRPr lang="en-US"/>
          </a:p>
        </p:txBody>
      </p:sp>
    </p:spTree>
    <p:extLst>
      <p:ext uri="{BB962C8B-B14F-4D97-AF65-F5344CB8AC3E}">
        <p14:creationId xmlns:p14="http://schemas.microsoft.com/office/powerpoint/2010/main" val="62000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Largest band in EIPS- Festivals- Trips to Whistler, Banff and this year Toronto – Niagara Falls</a:t>
            </a:r>
          </a:p>
        </p:txBody>
      </p:sp>
      <p:sp>
        <p:nvSpPr>
          <p:cNvPr id="4" name="Slide Number Placeholder 3"/>
          <p:cNvSpPr>
            <a:spLocks noGrp="1"/>
          </p:cNvSpPr>
          <p:nvPr>
            <p:ph type="sldNum" sz="quarter" idx="10"/>
          </p:nvPr>
        </p:nvSpPr>
        <p:spPr/>
        <p:txBody>
          <a:bodyPr/>
          <a:lstStyle/>
          <a:p>
            <a:fld id="{9CD6FD15-4C2A-4728-A7C7-EBDFB4486C58}" type="slidenum">
              <a:rPr lang="en-US" smtClean="0"/>
              <a:t>26</a:t>
            </a:fld>
            <a:endParaRPr lang="en-US"/>
          </a:p>
        </p:txBody>
      </p:sp>
    </p:spTree>
    <p:extLst>
      <p:ext uri="{BB962C8B-B14F-4D97-AF65-F5344CB8AC3E}">
        <p14:creationId xmlns:p14="http://schemas.microsoft.com/office/powerpoint/2010/main" val="39797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Hannah Bayne</a:t>
            </a:r>
          </a:p>
        </p:txBody>
      </p:sp>
      <p:sp>
        <p:nvSpPr>
          <p:cNvPr id="4" name="Slide Number Placeholder 3"/>
          <p:cNvSpPr>
            <a:spLocks noGrp="1"/>
          </p:cNvSpPr>
          <p:nvPr>
            <p:ph type="sldNum" sz="quarter" idx="10"/>
          </p:nvPr>
        </p:nvSpPr>
        <p:spPr/>
        <p:txBody>
          <a:bodyPr/>
          <a:lstStyle/>
          <a:p>
            <a:fld id="{9CD6FD15-4C2A-4728-A7C7-EBDFB4486C58}" type="slidenum">
              <a:rPr lang="en-US" smtClean="0"/>
              <a:t>34</a:t>
            </a:fld>
            <a:endParaRPr lang="en-US"/>
          </a:p>
        </p:txBody>
      </p:sp>
    </p:spTree>
    <p:extLst>
      <p:ext uri="{BB962C8B-B14F-4D97-AF65-F5344CB8AC3E}">
        <p14:creationId xmlns:p14="http://schemas.microsoft.com/office/powerpoint/2010/main" val="3635775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Tamia - Bursary</a:t>
            </a:r>
            <a:endParaRPr lang="en-US" err="1">
              <a:cs typeface="Calibri"/>
            </a:endParaRPr>
          </a:p>
        </p:txBody>
      </p:sp>
      <p:sp>
        <p:nvSpPr>
          <p:cNvPr id="4" name="Slide Number Placeholder 3"/>
          <p:cNvSpPr>
            <a:spLocks noGrp="1"/>
          </p:cNvSpPr>
          <p:nvPr>
            <p:ph type="sldNum" sz="quarter" idx="10"/>
          </p:nvPr>
        </p:nvSpPr>
        <p:spPr/>
        <p:txBody>
          <a:bodyPr/>
          <a:lstStyle/>
          <a:p>
            <a:fld id="{9CD6FD15-4C2A-4728-A7C7-EBDFB4486C58}" type="slidenum">
              <a:rPr lang="en-US" smtClean="0"/>
              <a:t>42</a:t>
            </a:fld>
            <a:endParaRPr lang="en-US"/>
          </a:p>
        </p:txBody>
      </p:sp>
    </p:spTree>
    <p:extLst>
      <p:ext uri="{BB962C8B-B14F-4D97-AF65-F5344CB8AC3E}">
        <p14:creationId xmlns:p14="http://schemas.microsoft.com/office/powerpoint/2010/main" val="1645046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7577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705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5608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6632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6324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7211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8368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96851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9640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2C2F11-5C97-4FFF-9C64-535E0CA6C7CF}"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73705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4200409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90744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514582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36600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823225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3019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61402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1" name="Shape 21"/>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Shape 22"/>
          <p:cNvSpPr txBox="1">
            <a:spLocks noGrp="1"/>
          </p:cNvSpPr>
          <p:nvPr>
            <p:ph type="body" idx="1"/>
          </p:nvPr>
        </p:nvSpPr>
        <p:spPr>
          <a:xfrm>
            <a:off x="629200" y="2558767"/>
            <a:ext cx="10962800" cy="361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Shape 2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667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7" name="Shape 27"/>
          <p:cNvSpPr txBox="1">
            <a:spLocks noGrp="1"/>
          </p:cNvSpPr>
          <p:nvPr>
            <p:ph type="title"/>
          </p:nvPr>
        </p:nvSpPr>
        <p:spPr>
          <a:xfrm>
            <a:off x="629200" y="984967"/>
            <a:ext cx="10962800" cy="10236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Shape 28"/>
          <p:cNvSpPr txBox="1">
            <a:spLocks noGrp="1"/>
          </p:cNvSpPr>
          <p:nvPr>
            <p:ph type="body" idx="1"/>
          </p:nvPr>
        </p:nvSpPr>
        <p:spPr>
          <a:xfrm>
            <a:off x="6292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Shape 29"/>
          <p:cNvSpPr txBox="1">
            <a:spLocks noGrp="1"/>
          </p:cNvSpPr>
          <p:nvPr>
            <p:ph type="body" idx="2"/>
          </p:nvPr>
        </p:nvSpPr>
        <p:spPr>
          <a:xfrm>
            <a:off x="6259000" y="2558767"/>
            <a:ext cx="5333200" cy="36136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Shape 30"/>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2661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878820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Shape 39"/>
          <p:cNvSpPr txBox="1">
            <a:spLocks noGrp="1"/>
          </p:cNvSpPr>
          <p:nvPr>
            <p:ph type="title"/>
          </p:nvPr>
        </p:nvSpPr>
        <p:spPr>
          <a:xfrm>
            <a:off x="301437" y="477067"/>
            <a:ext cx="3744000" cy="12712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Shape 40"/>
          <p:cNvSpPr txBox="1">
            <a:spLocks noGrp="1"/>
          </p:cNvSpPr>
          <p:nvPr>
            <p:ph type="body" idx="1"/>
          </p:nvPr>
        </p:nvSpPr>
        <p:spPr>
          <a:xfrm>
            <a:off x="301433" y="1954400"/>
            <a:ext cx="3744000" cy="4218000"/>
          </a:xfrm>
          <a:prstGeom prst="rect">
            <a:avLst/>
          </a:prstGeom>
        </p:spPr>
        <p:txBody>
          <a:bodyPr spcFirstLastPara="1" wrap="square" lIns="91425" tIns="91425" rIns="91425" bIns="91425" anchor="t" anchorCtr="0"/>
          <a:lstStyle>
            <a:lvl1pPr marL="609585" lvl="0" indent="-406390">
              <a:spcBef>
                <a:spcPts val="0"/>
              </a:spcBef>
              <a:spcAft>
                <a:spcPts val="0"/>
              </a:spcAft>
              <a:buClr>
                <a:schemeClr val="lt1"/>
              </a:buClr>
              <a:buSzPts val="1200"/>
              <a:buChar char="●"/>
              <a:defRPr sz="1600">
                <a:solidFill>
                  <a:schemeClr val="lt1"/>
                </a:solidFill>
              </a:defRPr>
            </a:lvl1pPr>
            <a:lvl2pPr marL="1219170" lvl="1" indent="-406390">
              <a:spcBef>
                <a:spcPts val="2133"/>
              </a:spcBef>
              <a:spcAft>
                <a:spcPts val="0"/>
              </a:spcAft>
              <a:buClr>
                <a:schemeClr val="lt1"/>
              </a:buClr>
              <a:buSzPts val="1200"/>
              <a:buChar char="○"/>
              <a:defRPr sz="1600">
                <a:solidFill>
                  <a:schemeClr val="lt1"/>
                </a:solidFill>
              </a:defRPr>
            </a:lvl2pPr>
            <a:lvl3pPr marL="1828754" lvl="2" indent="-406390">
              <a:spcBef>
                <a:spcPts val="2133"/>
              </a:spcBef>
              <a:spcAft>
                <a:spcPts val="0"/>
              </a:spcAft>
              <a:buClr>
                <a:schemeClr val="lt1"/>
              </a:buClr>
              <a:buSzPts val="1200"/>
              <a:buChar char="■"/>
              <a:defRPr sz="1600">
                <a:solidFill>
                  <a:schemeClr val="lt1"/>
                </a:solidFill>
              </a:defRPr>
            </a:lvl3pPr>
            <a:lvl4pPr marL="2438339" lvl="3" indent="-406390">
              <a:spcBef>
                <a:spcPts val="2133"/>
              </a:spcBef>
              <a:spcAft>
                <a:spcPts val="0"/>
              </a:spcAft>
              <a:buClr>
                <a:schemeClr val="lt1"/>
              </a:buClr>
              <a:buSzPts val="1200"/>
              <a:buChar char="●"/>
              <a:defRPr sz="1600">
                <a:solidFill>
                  <a:schemeClr val="lt1"/>
                </a:solidFill>
              </a:defRPr>
            </a:lvl4pPr>
            <a:lvl5pPr marL="3047924" lvl="4" indent="-406390">
              <a:spcBef>
                <a:spcPts val="2133"/>
              </a:spcBef>
              <a:spcAft>
                <a:spcPts val="0"/>
              </a:spcAft>
              <a:buClr>
                <a:schemeClr val="lt1"/>
              </a:buClr>
              <a:buSzPts val="1200"/>
              <a:buChar char="○"/>
              <a:defRPr sz="1600">
                <a:solidFill>
                  <a:schemeClr val="lt1"/>
                </a:solidFill>
              </a:defRPr>
            </a:lvl5pPr>
            <a:lvl6pPr marL="3657509" lvl="5" indent="-406390">
              <a:spcBef>
                <a:spcPts val="2133"/>
              </a:spcBef>
              <a:spcAft>
                <a:spcPts val="0"/>
              </a:spcAft>
              <a:buClr>
                <a:schemeClr val="lt1"/>
              </a:buClr>
              <a:buSzPts val="1200"/>
              <a:buChar char="■"/>
              <a:defRPr sz="1600">
                <a:solidFill>
                  <a:schemeClr val="lt1"/>
                </a:solidFill>
              </a:defRPr>
            </a:lvl6pPr>
            <a:lvl7pPr marL="4267093" lvl="6" indent="-406390">
              <a:spcBef>
                <a:spcPts val="2133"/>
              </a:spcBef>
              <a:spcAft>
                <a:spcPts val="0"/>
              </a:spcAft>
              <a:buClr>
                <a:schemeClr val="lt1"/>
              </a:buClr>
              <a:buSzPts val="1200"/>
              <a:buChar char="●"/>
              <a:defRPr sz="1600">
                <a:solidFill>
                  <a:schemeClr val="lt1"/>
                </a:solidFill>
              </a:defRPr>
            </a:lvl7pPr>
            <a:lvl8pPr marL="4876678" lvl="7" indent="-406390">
              <a:spcBef>
                <a:spcPts val="2133"/>
              </a:spcBef>
              <a:spcAft>
                <a:spcPts val="0"/>
              </a:spcAft>
              <a:buClr>
                <a:schemeClr val="lt1"/>
              </a:buClr>
              <a:buSzPts val="1200"/>
              <a:buChar char="○"/>
              <a:defRPr sz="1600">
                <a:solidFill>
                  <a:schemeClr val="lt1"/>
                </a:solidFill>
              </a:defRPr>
            </a:lvl8pPr>
            <a:lvl9pPr marL="5486263" lvl="8" indent="-406390">
              <a:spcBef>
                <a:spcPts val="2133"/>
              </a:spcBef>
              <a:spcAft>
                <a:spcPts val="2133"/>
              </a:spcAft>
              <a:buClr>
                <a:schemeClr val="lt1"/>
              </a:buClr>
              <a:buSzPts val="1200"/>
              <a:buChar char="■"/>
              <a:defRPr sz="1600">
                <a:solidFill>
                  <a:schemeClr val="lt1"/>
                </a:solidFill>
              </a:defRPr>
            </a:lvl9pPr>
          </a:lstStyle>
          <a:p>
            <a:endParaRPr/>
          </a:p>
        </p:txBody>
      </p:sp>
      <p:sp>
        <p:nvSpPr>
          <p:cNvPr id="41" name="Shape 41"/>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5733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82462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2C2F11-5C97-4FFF-9C64-535E0CA6C7CF}"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2017554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2C2F11-5C97-4FFF-9C64-535E0CA6C7CF}" type="datetimeFigureOut">
              <a:rPr lang="en-US" smtClean="0"/>
              <a:t>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78706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104597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415903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872C2F11-5C97-4FFF-9C64-535E0CA6C7CF}" type="datetimeFigureOut">
              <a:rPr lang="en-US" smtClean="0"/>
              <a:t>2/21/2019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528267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2C2F11-5C97-4FFF-9C64-535E0CA6C7CF}"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CEDE5-AA23-4B70-843E-71144CF4DC39}" type="slidenum">
              <a:rPr lang="en-US" smtClean="0"/>
              <a:t>‹#›</a:t>
            </a:fld>
            <a:endParaRPr lang="en-US"/>
          </a:p>
        </p:txBody>
      </p:sp>
    </p:spTree>
    <p:extLst>
      <p:ext uri="{BB962C8B-B14F-4D97-AF65-F5344CB8AC3E}">
        <p14:creationId xmlns:p14="http://schemas.microsoft.com/office/powerpoint/2010/main" val="3265557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72C2F11-5C97-4FFF-9C64-535E0CA6C7CF}" type="datetimeFigureOut">
              <a:rPr lang="en-US" smtClean="0"/>
              <a:t>2/21/2019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E4CEDE5-AA23-4B70-843E-71144CF4DC39}" type="slidenum">
              <a:rPr lang="en-US" smtClean="0"/>
              <a:t>‹#›</a:t>
            </a:fld>
            <a:endParaRPr lang="en-US"/>
          </a:p>
        </p:txBody>
      </p:sp>
      <p:pic>
        <p:nvPicPr>
          <p:cNvPr id="13" name="Picture 12">
            <a:extLst>
              <a:ext uri="{FF2B5EF4-FFF2-40B4-BE49-F238E27FC236}">
                <a16:creationId xmlns:a16="http://schemas.microsoft.com/office/drawing/2014/main" id="{9A379FE7-42F1-2849-994B-34FEFFE36A9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888112" y="5484057"/>
            <a:ext cx="989454" cy="996950"/>
          </a:xfrm>
          <a:prstGeom prst="rect">
            <a:avLst/>
          </a:prstGeom>
        </p:spPr>
      </p:pic>
    </p:spTree>
    <p:extLst>
      <p:ext uri="{BB962C8B-B14F-4D97-AF65-F5344CB8AC3E}">
        <p14:creationId xmlns:p14="http://schemas.microsoft.com/office/powerpoint/2010/main" val="4016906975"/>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 id="2147484264" r:id="rId18"/>
    <p:sldLayoutId id="2147484265" r:id="rId19"/>
    <p:sldLayoutId id="2147484266"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png"/><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g"/></Relationships>
</file>

<file path=ppt/slides/_rels/slide1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9.jpg"/><Relationship Id="rId11" Type="http://schemas.openxmlformats.org/officeDocument/2006/relationships/image" Target="../media/image64.png"/><Relationship Id="rId5" Type="http://schemas.openxmlformats.org/officeDocument/2006/relationships/image" Target="../media/image58.jp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8.docx"/><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9.docx"/><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MJ.Nam@eips.ca" TargetMode="External"/><Relationship Id="rId2" Type="http://schemas.openxmlformats.org/officeDocument/2006/relationships/hyperlink" Target="mailto:Sherri.Johnson@eips.ca" TargetMode="External"/><Relationship Id="rId1" Type="http://schemas.openxmlformats.org/officeDocument/2006/relationships/slideLayout" Target="../slideLayouts/slideLayout2.xml"/><Relationship Id="rId4" Type="http://schemas.openxmlformats.org/officeDocument/2006/relationships/hyperlink" Target="mailto:Annie.Garneau@eips.c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750" y="1128100"/>
            <a:ext cx="10503877" cy="2321171"/>
          </a:xfrm>
        </p:spPr>
        <p:txBody>
          <a:bodyPr/>
          <a:lstStyle/>
          <a:p>
            <a:pPr>
              <a:spcBef>
                <a:spcPts val="200"/>
              </a:spcBef>
            </a:pPr>
            <a:r>
              <a:rPr lang="en-US" sz="3000" dirty="0"/>
              <a:t>Elk Island Public Schools </a:t>
            </a:r>
            <a:br>
              <a:rPr lang="en-US" sz="3000" dirty="0"/>
            </a:br>
            <a:r>
              <a:rPr lang="en-US" sz="4000" dirty="0"/>
              <a:t>SECONDARY FRENCH IMMERSION </a:t>
            </a:r>
            <a:r>
              <a:rPr lang="en-US" sz="5000" dirty="0"/>
              <a:t/>
            </a:r>
            <a:br>
              <a:rPr lang="en-US" sz="5000" dirty="0"/>
            </a:br>
            <a:r>
              <a:rPr lang="en-US" sz="4000" dirty="0"/>
              <a:t>Information Night</a:t>
            </a:r>
            <a:endParaRPr lang="en-US" dirty="0"/>
          </a:p>
        </p:txBody>
      </p:sp>
      <p:pic>
        <p:nvPicPr>
          <p:cNvPr id="11" name="Picture 10">
            <a:extLst>
              <a:ext uri="{FF2B5EF4-FFF2-40B4-BE49-F238E27FC236}">
                <a16:creationId xmlns:a16="http://schemas.microsoft.com/office/drawing/2014/main" id="{00343674-A58E-D642-B5BC-C5F5B1BEA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681" y="3950351"/>
            <a:ext cx="2623262" cy="1713279"/>
          </a:xfrm>
          <a:prstGeom prst="rect">
            <a:avLst/>
          </a:prstGeom>
        </p:spPr>
      </p:pic>
      <p:pic>
        <p:nvPicPr>
          <p:cNvPr id="13" name="Picture 12">
            <a:extLst>
              <a:ext uri="{FF2B5EF4-FFF2-40B4-BE49-F238E27FC236}">
                <a16:creationId xmlns:a16="http://schemas.microsoft.com/office/drawing/2014/main" id="{1BFFCC23-B011-1046-8A23-80AFCC98A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664" y="3784209"/>
            <a:ext cx="1862283" cy="1879421"/>
          </a:xfrm>
          <a:prstGeom prst="rect">
            <a:avLst/>
          </a:prstGeom>
        </p:spPr>
      </p:pic>
    </p:spTree>
    <p:extLst>
      <p:ext uri="{BB962C8B-B14F-4D97-AF65-F5344CB8AC3E}">
        <p14:creationId xmlns:p14="http://schemas.microsoft.com/office/powerpoint/2010/main" val="293570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41353" y="0"/>
            <a:ext cx="3744000" cy="1271200"/>
          </a:xfrm>
          <a:prstGeom prst="rect">
            <a:avLst/>
          </a:prstGeom>
        </p:spPr>
        <p:txBody>
          <a:bodyPr spcFirstLastPara="1" vert="horz" wrap="square" lIns="121900" tIns="121900" rIns="121900" bIns="121900" rtlCol="0" anchor="b" anchorCtr="0">
            <a:noAutofit/>
          </a:bodyPr>
          <a:lstStyle/>
          <a:p>
            <a:r>
              <a:rPr lang="en" sz="4000"/>
              <a:t>CTF Courses</a:t>
            </a:r>
            <a:endParaRPr sz="4000"/>
          </a:p>
        </p:txBody>
      </p:sp>
      <p:sp>
        <p:nvSpPr>
          <p:cNvPr id="128" name="Shape 128"/>
          <p:cNvSpPr txBox="1">
            <a:spLocks noGrp="1"/>
          </p:cNvSpPr>
          <p:nvPr>
            <p:ph type="body" idx="1"/>
          </p:nvPr>
        </p:nvSpPr>
        <p:spPr>
          <a:xfrm>
            <a:off x="190159" y="2105025"/>
            <a:ext cx="4587682" cy="4217987"/>
          </a:xfrm>
          <a:prstGeom prst="rect">
            <a:avLst/>
          </a:prstGeom>
        </p:spPr>
        <p:txBody>
          <a:bodyPr spcFirstLastPara="1" vert="horz" wrap="square" lIns="121900" tIns="121900" rIns="121900" bIns="121900" rtlCol="0" anchor="t" anchorCtr="0">
            <a:noAutofit/>
          </a:bodyPr>
          <a:lstStyle/>
          <a:p>
            <a:pPr indent="-507987">
              <a:buSzPts val="2400"/>
            </a:pPr>
            <a:r>
              <a:rPr lang="en" sz="3200" dirty="0"/>
              <a:t>Construction</a:t>
            </a:r>
            <a:endParaRPr sz="3200" dirty="0"/>
          </a:p>
          <a:p>
            <a:pPr indent="-507987">
              <a:buSzPts val="2400"/>
            </a:pPr>
            <a:r>
              <a:rPr lang="en" sz="3200" dirty="0"/>
              <a:t>Communication Technologies</a:t>
            </a:r>
            <a:endParaRPr sz="3200" dirty="0"/>
          </a:p>
          <a:p>
            <a:pPr indent="-507987">
              <a:buSzPts val="2400"/>
            </a:pPr>
            <a:r>
              <a:rPr lang="en" sz="3200" dirty="0"/>
              <a:t>Foods and Fashion</a:t>
            </a:r>
            <a:endParaRPr sz="3200" dirty="0"/>
          </a:p>
        </p:txBody>
      </p:sp>
      <p:pic>
        <p:nvPicPr>
          <p:cNvPr id="129" name="Shape 129"/>
          <p:cNvPicPr preferRelativeResize="0"/>
          <p:nvPr/>
        </p:nvPicPr>
        <p:blipFill>
          <a:blip r:embed="rId3">
            <a:alphaModFix/>
          </a:blip>
          <a:stretch>
            <a:fillRect/>
          </a:stretch>
        </p:blipFill>
        <p:spPr>
          <a:xfrm>
            <a:off x="9042201" y="1"/>
            <a:ext cx="3189473" cy="2392071"/>
          </a:xfrm>
          <a:prstGeom prst="rect">
            <a:avLst/>
          </a:prstGeom>
          <a:noFill/>
          <a:ln>
            <a:noFill/>
          </a:ln>
        </p:spPr>
      </p:pic>
      <p:pic>
        <p:nvPicPr>
          <p:cNvPr id="131" name="Shape 131"/>
          <p:cNvPicPr preferRelativeResize="0"/>
          <p:nvPr/>
        </p:nvPicPr>
        <p:blipFill>
          <a:blip r:embed="rId4">
            <a:alphaModFix/>
          </a:blip>
          <a:stretch>
            <a:fillRect/>
          </a:stretch>
        </p:blipFill>
        <p:spPr>
          <a:xfrm>
            <a:off x="4414837" y="2"/>
            <a:ext cx="3882471" cy="2588303"/>
          </a:xfrm>
          <a:prstGeom prst="rect">
            <a:avLst/>
          </a:prstGeom>
          <a:noFill/>
          <a:ln>
            <a:noFill/>
          </a:ln>
        </p:spPr>
      </p:pic>
      <p:pic>
        <p:nvPicPr>
          <p:cNvPr id="132" name="Shape 132"/>
          <p:cNvPicPr preferRelativeResize="0"/>
          <p:nvPr/>
        </p:nvPicPr>
        <p:blipFill>
          <a:blip r:embed="rId5">
            <a:alphaModFix/>
          </a:blip>
          <a:stretch>
            <a:fillRect/>
          </a:stretch>
        </p:blipFill>
        <p:spPr>
          <a:xfrm>
            <a:off x="8399500" y="1669533"/>
            <a:ext cx="3165128" cy="2206771"/>
          </a:xfrm>
          <a:prstGeom prst="rect">
            <a:avLst/>
          </a:prstGeom>
          <a:noFill/>
          <a:ln>
            <a:noFill/>
          </a:ln>
        </p:spPr>
      </p:pic>
      <p:pic>
        <p:nvPicPr>
          <p:cNvPr id="133" name="Shape 133" descr="CTF graphic.jpg"/>
          <p:cNvPicPr preferRelativeResize="0"/>
          <p:nvPr/>
        </p:nvPicPr>
        <p:blipFill>
          <a:blip r:embed="rId6">
            <a:alphaModFix/>
          </a:blip>
          <a:stretch>
            <a:fillRect/>
          </a:stretch>
        </p:blipFill>
        <p:spPr>
          <a:xfrm>
            <a:off x="7274471" y="3244780"/>
            <a:ext cx="4664625" cy="3331865"/>
          </a:xfrm>
          <a:prstGeom prst="rect">
            <a:avLst/>
          </a:prstGeom>
          <a:noFill/>
          <a:ln>
            <a:noFill/>
          </a:ln>
        </p:spPr>
      </p:pic>
      <p:pic>
        <p:nvPicPr>
          <p:cNvPr id="130" name="Shape 130"/>
          <p:cNvPicPr preferRelativeResize="0"/>
          <p:nvPr/>
        </p:nvPicPr>
        <p:blipFill>
          <a:blip r:embed="rId7">
            <a:alphaModFix/>
          </a:blip>
          <a:stretch>
            <a:fillRect/>
          </a:stretch>
        </p:blipFill>
        <p:spPr>
          <a:xfrm>
            <a:off x="5009141" y="2392072"/>
            <a:ext cx="2034029" cy="3331860"/>
          </a:xfrm>
          <a:prstGeom prst="rect">
            <a:avLst/>
          </a:prstGeom>
          <a:noFill/>
          <a:ln>
            <a:noFill/>
          </a:ln>
        </p:spPr>
      </p:pic>
    </p:spTree>
    <p:extLst>
      <p:ext uri="{BB962C8B-B14F-4D97-AF65-F5344CB8AC3E}">
        <p14:creationId xmlns:p14="http://schemas.microsoft.com/office/powerpoint/2010/main" val="426898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sz="4000"/>
              <a:t>Option Courses</a:t>
            </a:r>
            <a:endParaRPr sz="4000"/>
          </a:p>
        </p:txBody>
      </p:sp>
      <p:sp>
        <p:nvSpPr>
          <p:cNvPr id="139" name="Shape 139"/>
          <p:cNvSpPr txBox="1">
            <a:spLocks noGrp="1"/>
          </p:cNvSpPr>
          <p:nvPr>
            <p:ph type="body" idx="1"/>
          </p:nvPr>
        </p:nvSpPr>
        <p:spPr>
          <a:xfrm>
            <a:off x="301433" y="1954400"/>
            <a:ext cx="4240824" cy="4218000"/>
          </a:xfrm>
          <a:prstGeom prst="rect">
            <a:avLst/>
          </a:prstGeom>
        </p:spPr>
        <p:txBody>
          <a:bodyPr spcFirstLastPara="1" vert="horz" wrap="square" lIns="121900" tIns="121900" rIns="121900" bIns="121900" rtlCol="0" anchor="t" anchorCtr="0">
            <a:noAutofit/>
          </a:bodyPr>
          <a:lstStyle/>
          <a:p>
            <a:pPr indent="-474121">
              <a:buSzPts val="2000"/>
            </a:pPr>
            <a:r>
              <a:rPr lang="en" sz="2667" dirty="0"/>
              <a:t>Art</a:t>
            </a:r>
            <a:endParaRPr sz="2667" dirty="0"/>
          </a:p>
          <a:p>
            <a:pPr indent="-474121">
              <a:buSzPts val="2000"/>
            </a:pPr>
            <a:r>
              <a:rPr lang="en" sz="2667" dirty="0"/>
              <a:t>Band</a:t>
            </a:r>
            <a:endParaRPr sz="2667" dirty="0"/>
          </a:p>
          <a:p>
            <a:pPr indent="-474121">
              <a:buSzPts val="2000"/>
            </a:pPr>
            <a:r>
              <a:rPr lang="en" sz="2667" dirty="0"/>
              <a:t>French as a </a:t>
            </a:r>
            <a:br>
              <a:rPr lang="en" sz="2667" dirty="0"/>
            </a:br>
            <a:r>
              <a:rPr lang="en" sz="2667" dirty="0"/>
              <a:t>Second Language</a:t>
            </a:r>
            <a:endParaRPr sz="2667" dirty="0"/>
          </a:p>
          <a:p>
            <a:pPr indent="-474121">
              <a:buSzPts val="2000"/>
            </a:pPr>
            <a:r>
              <a:rPr lang="en" sz="2667" dirty="0"/>
              <a:t>Environmental Outdoor Education</a:t>
            </a:r>
          </a:p>
          <a:p>
            <a:pPr indent="-474121">
              <a:buSzPts val="2000"/>
            </a:pPr>
            <a:r>
              <a:rPr lang="en" sz="2667" dirty="0"/>
              <a:t>Recreation Fitness</a:t>
            </a:r>
            <a:endParaRPr sz="2667" dirty="0"/>
          </a:p>
          <a:p>
            <a:pPr marL="0" indent="0">
              <a:spcBef>
                <a:spcPts val="2133"/>
              </a:spcBef>
              <a:spcAft>
                <a:spcPts val="2133"/>
              </a:spcAft>
              <a:buNone/>
            </a:pPr>
            <a:endParaRPr dirty="0"/>
          </a:p>
        </p:txBody>
      </p:sp>
      <p:pic>
        <p:nvPicPr>
          <p:cNvPr id="140" name="Shape 140"/>
          <p:cNvPicPr preferRelativeResize="0"/>
          <p:nvPr/>
        </p:nvPicPr>
        <p:blipFill>
          <a:blip r:embed="rId3">
            <a:alphaModFix/>
          </a:blip>
          <a:stretch>
            <a:fillRect/>
          </a:stretch>
        </p:blipFill>
        <p:spPr>
          <a:xfrm>
            <a:off x="7485701" y="2799767"/>
            <a:ext cx="3369708" cy="2527280"/>
          </a:xfrm>
          <a:prstGeom prst="rect">
            <a:avLst/>
          </a:prstGeom>
          <a:noFill/>
          <a:ln>
            <a:noFill/>
          </a:ln>
        </p:spPr>
      </p:pic>
      <p:pic>
        <p:nvPicPr>
          <p:cNvPr id="141" name="Shape 141"/>
          <p:cNvPicPr preferRelativeResize="0"/>
          <p:nvPr/>
        </p:nvPicPr>
        <p:blipFill>
          <a:blip r:embed="rId4">
            <a:alphaModFix/>
          </a:blip>
          <a:stretch>
            <a:fillRect/>
          </a:stretch>
        </p:blipFill>
        <p:spPr>
          <a:xfrm>
            <a:off x="5094080" y="477067"/>
            <a:ext cx="2446607" cy="3669892"/>
          </a:xfrm>
          <a:prstGeom prst="rect">
            <a:avLst/>
          </a:prstGeom>
          <a:noFill/>
          <a:ln>
            <a:noFill/>
          </a:ln>
        </p:spPr>
      </p:pic>
      <p:pic>
        <p:nvPicPr>
          <p:cNvPr id="142" name="Shape 142"/>
          <p:cNvPicPr preferRelativeResize="0"/>
          <p:nvPr/>
        </p:nvPicPr>
        <p:blipFill>
          <a:blip r:embed="rId5">
            <a:alphaModFix/>
          </a:blip>
          <a:stretch>
            <a:fillRect/>
          </a:stretch>
        </p:blipFill>
        <p:spPr>
          <a:xfrm>
            <a:off x="4944301" y="4395442"/>
            <a:ext cx="2746167" cy="2059625"/>
          </a:xfrm>
          <a:prstGeom prst="rect">
            <a:avLst/>
          </a:prstGeom>
          <a:noFill/>
          <a:ln>
            <a:noFill/>
          </a:ln>
        </p:spPr>
      </p:pic>
      <p:pic>
        <p:nvPicPr>
          <p:cNvPr id="143" name="Shape 143"/>
          <p:cNvPicPr preferRelativeResize="0"/>
          <p:nvPr/>
        </p:nvPicPr>
        <p:blipFill>
          <a:blip r:embed="rId6">
            <a:alphaModFix/>
          </a:blip>
          <a:stretch>
            <a:fillRect/>
          </a:stretch>
        </p:blipFill>
        <p:spPr>
          <a:xfrm>
            <a:off x="7690467" y="411001"/>
            <a:ext cx="3451239" cy="2588452"/>
          </a:xfrm>
          <a:prstGeom prst="rect">
            <a:avLst/>
          </a:prstGeom>
          <a:noFill/>
          <a:ln>
            <a:noFill/>
          </a:ln>
        </p:spPr>
      </p:pic>
    </p:spTree>
    <p:extLst>
      <p:ext uri="{BB962C8B-B14F-4D97-AF65-F5344CB8AC3E}">
        <p14:creationId xmlns:p14="http://schemas.microsoft.com/office/powerpoint/2010/main" val="253668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01436" y="477067"/>
            <a:ext cx="4453443" cy="1271200"/>
          </a:xfrm>
          <a:prstGeom prst="rect">
            <a:avLst/>
          </a:prstGeom>
        </p:spPr>
        <p:txBody>
          <a:bodyPr spcFirstLastPara="1" vert="horz" wrap="square" lIns="121900" tIns="121900" rIns="121900" bIns="121900" rtlCol="0" anchor="b" anchorCtr="0">
            <a:noAutofit/>
          </a:bodyPr>
          <a:lstStyle/>
          <a:p>
            <a:r>
              <a:rPr lang="en" sz="4000"/>
              <a:t>Option Courses</a:t>
            </a:r>
            <a:endParaRPr sz="4000"/>
          </a:p>
        </p:txBody>
      </p:sp>
      <p:sp>
        <p:nvSpPr>
          <p:cNvPr id="149" name="Shape 149"/>
          <p:cNvSpPr txBox="1">
            <a:spLocks noGrp="1"/>
          </p:cNvSpPr>
          <p:nvPr>
            <p:ph type="body" idx="1"/>
          </p:nvPr>
        </p:nvSpPr>
        <p:spPr>
          <a:xfrm>
            <a:off x="301432" y="1954400"/>
            <a:ext cx="5002087" cy="4218000"/>
          </a:xfrm>
          <a:prstGeom prst="rect">
            <a:avLst/>
          </a:prstGeom>
        </p:spPr>
        <p:txBody>
          <a:bodyPr spcFirstLastPara="1" vert="horz" wrap="square" lIns="121900" tIns="121900" rIns="121900" bIns="121900" rtlCol="0" anchor="t" anchorCtr="0">
            <a:noAutofit/>
          </a:bodyPr>
          <a:lstStyle/>
          <a:p>
            <a:pPr indent="-507987">
              <a:buSzPts val="2400"/>
            </a:pPr>
            <a:r>
              <a:rPr lang="en" sz="3200" dirty="0"/>
              <a:t>Creative Writing</a:t>
            </a:r>
            <a:endParaRPr sz="3200" dirty="0"/>
          </a:p>
          <a:p>
            <a:pPr indent="-507987">
              <a:buSzPts val="2400"/>
            </a:pPr>
            <a:r>
              <a:rPr lang="en" sz="3200" dirty="0"/>
              <a:t>Drama</a:t>
            </a:r>
            <a:endParaRPr sz="3200" dirty="0"/>
          </a:p>
          <a:p>
            <a:pPr indent="-507987">
              <a:buSzPts val="2400"/>
            </a:pPr>
            <a:r>
              <a:rPr lang="en" sz="3200" dirty="0"/>
              <a:t>Sports Accel</a:t>
            </a:r>
            <a:endParaRPr sz="3200" dirty="0"/>
          </a:p>
          <a:p>
            <a:pPr indent="-507987">
              <a:buSzPts val="2400"/>
            </a:pPr>
            <a:r>
              <a:rPr lang="en" sz="3200" dirty="0"/>
              <a:t>Learning Strategies</a:t>
            </a:r>
            <a:endParaRPr sz="3200" dirty="0"/>
          </a:p>
        </p:txBody>
      </p:sp>
      <p:pic>
        <p:nvPicPr>
          <p:cNvPr id="150" name="Shape 150"/>
          <p:cNvPicPr preferRelativeResize="0"/>
          <p:nvPr/>
        </p:nvPicPr>
        <p:blipFill>
          <a:blip r:embed="rId3">
            <a:alphaModFix/>
          </a:blip>
          <a:stretch>
            <a:fillRect/>
          </a:stretch>
        </p:blipFill>
        <p:spPr>
          <a:xfrm>
            <a:off x="8448001" y="2496001"/>
            <a:ext cx="3744004" cy="2110596"/>
          </a:xfrm>
          <a:prstGeom prst="rect">
            <a:avLst/>
          </a:prstGeom>
          <a:noFill/>
          <a:ln>
            <a:noFill/>
          </a:ln>
        </p:spPr>
      </p:pic>
      <p:pic>
        <p:nvPicPr>
          <p:cNvPr id="151" name="Shape 151"/>
          <p:cNvPicPr preferRelativeResize="0"/>
          <p:nvPr/>
        </p:nvPicPr>
        <p:blipFill>
          <a:blip r:embed="rId4">
            <a:alphaModFix/>
          </a:blip>
          <a:stretch>
            <a:fillRect/>
          </a:stretch>
        </p:blipFill>
        <p:spPr>
          <a:xfrm>
            <a:off x="4335542" y="4422350"/>
            <a:ext cx="3440033" cy="2435650"/>
          </a:xfrm>
          <a:prstGeom prst="rect">
            <a:avLst/>
          </a:prstGeom>
          <a:noFill/>
          <a:ln>
            <a:noFill/>
          </a:ln>
        </p:spPr>
      </p:pic>
      <p:pic>
        <p:nvPicPr>
          <p:cNvPr id="152" name="Shape 152"/>
          <p:cNvPicPr preferRelativeResize="0"/>
          <p:nvPr/>
        </p:nvPicPr>
        <p:blipFill>
          <a:blip r:embed="rId5">
            <a:alphaModFix/>
          </a:blip>
          <a:stretch>
            <a:fillRect/>
          </a:stretch>
        </p:blipFill>
        <p:spPr>
          <a:xfrm>
            <a:off x="4374732" y="0"/>
            <a:ext cx="3107769" cy="2071864"/>
          </a:xfrm>
          <a:prstGeom prst="rect">
            <a:avLst/>
          </a:prstGeom>
          <a:noFill/>
          <a:ln>
            <a:noFill/>
          </a:ln>
        </p:spPr>
      </p:pic>
      <p:pic>
        <p:nvPicPr>
          <p:cNvPr id="153" name="Shape 153"/>
          <p:cNvPicPr preferRelativeResize="0"/>
          <p:nvPr/>
        </p:nvPicPr>
        <p:blipFill>
          <a:blip r:embed="rId6">
            <a:alphaModFix/>
          </a:blip>
          <a:stretch>
            <a:fillRect/>
          </a:stretch>
        </p:blipFill>
        <p:spPr>
          <a:xfrm>
            <a:off x="8448001" y="1"/>
            <a:ext cx="3744001" cy="2495984"/>
          </a:xfrm>
          <a:prstGeom prst="rect">
            <a:avLst/>
          </a:prstGeom>
          <a:noFill/>
          <a:ln>
            <a:noFill/>
          </a:ln>
        </p:spPr>
      </p:pic>
      <p:pic>
        <p:nvPicPr>
          <p:cNvPr id="154" name="Shape 154"/>
          <p:cNvPicPr preferRelativeResize="0"/>
          <p:nvPr/>
        </p:nvPicPr>
        <p:blipFill>
          <a:blip r:embed="rId7">
            <a:alphaModFix/>
          </a:blip>
          <a:stretch>
            <a:fillRect/>
          </a:stretch>
        </p:blipFill>
        <p:spPr>
          <a:xfrm>
            <a:off x="8743468" y="4590933"/>
            <a:ext cx="3153065" cy="2267067"/>
          </a:xfrm>
          <a:prstGeom prst="rect">
            <a:avLst/>
          </a:prstGeom>
          <a:noFill/>
          <a:ln>
            <a:noFill/>
          </a:ln>
        </p:spPr>
      </p:pic>
      <p:pic>
        <p:nvPicPr>
          <p:cNvPr id="155" name="Shape 155"/>
          <p:cNvPicPr preferRelativeResize="0"/>
          <p:nvPr/>
        </p:nvPicPr>
        <p:blipFill>
          <a:blip r:embed="rId8">
            <a:alphaModFix/>
          </a:blip>
          <a:stretch>
            <a:fillRect/>
          </a:stretch>
        </p:blipFill>
        <p:spPr>
          <a:xfrm>
            <a:off x="5477901" y="2000001"/>
            <a:ext cx="2970100" cy="2670233"/>
          </a:xfrm>
          <a:prstGeom prst="rect">
            <a:avLst/>
          </a:prstGeom>
          <a:noFill/>
          <a:ln>
            <a:noFill/>
          </a:ln>
        </p:spPr>
      </p:pic>
    </p:spTree>
    <p:extLst>
      <p:ext uri="{BB962C8B-B14F-4D97-AF65-F5344CB8AC3E}">
        <p14:creationId xmlns:p14="http://schemas.microsoft.com/office/powerpoint/2010/main" val="3378436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01437" y="477067"/>
            <a:ext cx="4384866" cy="1271200"/>
          </a:xfrm>
          <a:prstGeom prst="rect">
            <a:avLst/>
          </a:prstGeom>
        </p:spPr>
        <p:txBody>
          <a:bodyPr spcFirstLastPara="1" vert="horz" wrap="square" lIns="121900" tIns="121900" rIns="121900" bIns="121900" rtlCol="0" anchor="b" anchorCtr="0">
            <a:noAutofit/>
          </a:bodyPr>
          <a:lstStyle/>
          <a:p>
            <a:r>
              <a:rPr lang="en" sz="4000" dirty="0"/>
              <a:t>Option Courses</a:t>
            </a:r>
            <a:endParaRPr sz="4000" dirty="0"/>
          </a:p>
        </p:txBody>
      </p:sp>
      <p:sp>
        <p:nvSpPr>
          <p:cNvPr id="161" name="Shape 161"/>
          <p:cNvSpPr txBox="1">
            <a:spLocks noGrp="1"/>
          </p:cNvSpPr>
          <p:nvPr>
            <p:ph type="body" idx="1"/>
          </p:nvPr>
        </p:nvSpPr>
        <p:spPr>
          <a:xfrm>
            <a:off x="301437" y="1912197"/>
            <a:ext cx="4214296" cy="4218000"/>
          </a:xfrm>
          <a:prstGeom prst="rect">
            <a:avLst/>
          </a:prstGeom>
        </p:spPr>
        <p:txBody>
          <a:bodyPr spcFirstLastPara="1" vert="horz" wrap="square" lIns="121900" tIns="121900" rIns="121900" bIns="121900" rtlCol="0" anchor="t" anchorCtr="0">
            <a:noAutofit/>
          </a:bodyPr>
          <a:lstStyle/>
          <a:p>
            <a:pPr marL="0" indent="0" algn="ctr">
              <a:buNone/>
            </a:pPr>
            <a:endParaRPr sz="3200" dirty="0"/>
          </a:p>
          <a:p>
            <a:pPr indent="-457189">
              <a:spcBef>
                <a:spcPts val="2133"/>
              </a:spcBef>
              <a:buSzPts val="1800"/>
            </a:pPr>
            <a:r>
              <a:rPr lang="en" sz="2400" dirty="0"/>
              <a:t>Volunteerism</a:t>
            </a:r>
            <a:endParaRPr sz="2400" dirty="0"/>
          </a:p>
          <a:p>
            <a:pPr indent="-457189">
              <a:buSzPts val="1800"/>
            </a:pPr>
            <a:r>
              <a:rPr lang="en" sz="2400" dirty="0"/>
              <a:t>In school activities</a:t>
            </a:r>
            <a:endParaRPr sz="2400" dirty="0"/>
          </a:p>
          <a:p>
            <a:pPr indent="-457189">
              <a:buSzPts val="1800"/>
            </a:pPr>
            <a:r>
              <a:rPr lang="en" sz="2400" dirty="0"/>
              <a:t>Community Activities</a:t>
            </a:r>
            <a:endParaRPr sz="2400" dirty="0"/>
          </a:p>
          <a:p>
            <a:pPr indent="-457189">
              <a:buSzPts val="1800"/>
            </a:pPr>
            <a:r>
              <a:rPr lang="en" sz="2400" dirty="0"/>
              <a:t>Leadership retreats</a:t>
            </a:r>
            <a:endParaRPr sz="2400" dirty="0"/>
          </a:p>
        </p:txBody>
      </p:sp>
      <p:pic>
        <p:nvPicPr>
          <p:cNvPr id="162" name="Shape 162"/>
          <p:cNvPicPr preferRelativeResize="0"/>
          <p:nvPr/>
        </p:nvPicPr>
        <p:blipFill>
          <a:blip r:embed="rId3">
            <a:alphaModFix/>
          </a:blip>
          <a:stretch>
            <a:fillRect/>
          </a:stretch>
        </p:blipFill>
        <p:spPr>
          <a:xfrm>
            <a:off x="4728534" y="1"/>
            <a:ext cx="3140199" cy="2286335"/>
          </a:xfrm>
          <a:prstGeom prst="rect">
            <a:avLst/>
          </a:prstGeom>
          <a:noFill/>
          <a:ln>
            <a:noFill/>
          </a:ln>
        </p:spPr>
      </p:pic>
      <p:pic>
        <p:nvPicPr>
          <p:cNvPr id="163" name="Shape 163"/>
          <p:cNvPicPr preferRelativeResize="0"/>
          <p:nvPr/>
        </p:nvPicPr>
        <p:blipFill>
          <a:blip r:embed="rId4">
            <a:alphaModFix/>
          </a:blip>
          <a:stretch>
            <a:fillRect/>
          </a:stretch>
        </p:blipFill>
        <p:spPr>
          <a:xfrm>
            <a:off x="4374767" y="4216467"/>
            <a:ext cx="3962339" cy="2641533"/>
          </a:xfrm>
          <a:prstGeom prst="rect">
            <a:avLst/>
          </a:prstGeom>
          <a:noFill/>
          <a:ln>
            <a:noFill/>
          </a:ln>
        </p:spPr>
      </p:pic>
      <p:pic>
        <p:nvPicPr>
          <p:cNvPr id="164" name="Shape 164"/>
          <p:cNvPicPr preferRelativeResize="0"/>
          <p:nvPr/>
        </p:nvPicPr>
        <p:blipFill>
          <a:blip r:embed="rId5">
            <a:alphaModFix/>
          </a:blip>
          <a:stretch>
            <a:fillRect/>
          </a:stretch>
        </p:blipFill>
        <p:spPr>
          <a:xfrm>
            <a:off x="8337101" y="3514067"/>
            <a:ext cx="4259265" cy="2860031"/>
          </a:xfrm>
          <a:prstGeom prst="rect">
            <a:avLst/>
          </a:prstGeom>
          <a:noFill/>
          <a:ln>
            <a:noFill/>
          </a:ln>
        </p:spPr>
      </p:pic>
      <p:pic>
        <p:nvPicPr>
          <p:cNvPr id="165" name="Shape 165"/>
          <p:cNvPicPr preferRelativeResize="0"/>
          <p:nvPr/>
        </p:nvPicPr>
        <p:blipFill>
          <a:blip r:embed="rId6">
            <a:alphaModFix/>
          </a:blip>
          <a:stretch>
            <a:fillRect/>
          </a:stretch>
        </p:blipFill>
        <p:spPr>
          <a:xfrm>
            <a:off x="7868734" y="0"/>
            <a:ext cx="2342701" cy="3514104"/>
          </a:xfrm>
          <a:prstGeom prst="rect">
            <a:avLst/>
          </a:prstGeom>
          <a:noFill/>
          <a:ln>
            <a:noFill/>
          </a:ln>
        </p:spPr>
      </p:pic>
      <p:pic>
        <p:nvPicPr>
          <p:cNvPr id="166" name="Shape 166"/>
          <p:cNvPicPr preferRelativeResize="0"/>
          <p:nvPr/>
        </p:nvPicPr>
        <p:blipFill>
          <a:blip r:embed="rId7">
            <a:alphaModFix/>
          </a:blip>
          <a:stretch>
            <a:fillRect/>
          </a:stretch>
        </p:blipFill>
        <p:spPr>
          <a:xfrm>
            <a:off x="10211434" y="1"/>
            <a:ext cx="2342701" cy="3514065"/>
          </a:xfrm>
          <a:prstGeom prst="rect">
            <a:avLst/>
          </a:prstGeom>
          <a:noFill/>
          <a:ln>
            <a:noFill/>
          </a:ln>
        </p:spPr>
      </p:pic>
      <p:pic>
        <p:nvPicPr>
          <p:cNvPr id="167" name="Shape 167"/>
          <p:cNvPicPr preferRelativeResize="0"/>
          <p:nvPr/>
        </p:nvPicPr>
        <p:blipFill>
          <a:blip r:embed="rId8">
            <a:alphaModFix/>
          </a:blip>
          <a:stretch>
            <a:fillRect/>
          </a:stretch>
        </p:blipFill>
        <p:spPr>
          <a:xfrm>
            <a:off x="4728535" y="2123000"/>
            <a:ext cx="3140195" cy="2093464"/>
          </a:xfrm>
          <a:prstGeom prst="rect">
            <a:avLst/>
          </a:prstGeom>
          <a:noFill/>
          <a:ln>
            <a:noFill/>
          </a:ln>
        </p:spPr>
      </p:pic>
      <p:sp>
        <p:nvSpPr>
          <p:cNvPr id="2" name="Rectangle 1">
            <a:extLst>
              <a:ext uri="{FF2B5EF4-FFF2-40B4-BE49-F238E27FC236}">
                <a16:creationId xmlns:a16="http://schemas.microsoft.com/office/drawing/2014/main" id="{70A629C7-9645-3E4A-A90D-4193049C8C46}"/>
              </a:ext>
            </a:extLst>
          </p:cNvPr>
          <p:cNvSpPr/>
          <p:nvPr/>
        </p:nvSpPr>
        <p:spPr>
          <a:xfrm>
            <a:off x="931036" y="2137280"/>
            <a:ext cx="3329127" cy="553998"/>
          </a:xfrm>
          <a:prstGeom prst="rect">
            <a:avLst/>
          </a:prstGeom>
        </p:spPr>
        <p:txBody>
          <a:bodyPr wrap="square">
            <a:spAutoFit/>
          </a:bodyPr>
          <a:lstStyle/>
          <a:p>
            <a:r>
              <a:rPr lang="en" sz="3000" dirty="0"/>
              <a:t>Leadership</a:t>
            </a:r>
            <a:endParaRPr lang="en-US" sz="3000" dirty="0"/>
          </a:p>
        </p:txBody>
      </p:sp>
    </p:spTree>
    <p:extLst>
      <p:ext uri="{BB962C8B-B14F-4D97-AF65-F5344CB8AC3E}">
        <p14:creationId xmlns:p14="http://schemas.microsoft.com/office/powerpoint/2010/main" val="2550900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sz="4000"/>
              <a:t>Events</a:t>
            </a:r>
            <a:endParaRPr sz="4000"/>
          </a:p>
        </p:txBody>
      </p:sp>
      <p:sp>
        <p:nvSpPr>
          <p:cNvPr id="180" name="Shape 180"/>
          <p:cNvSpPr txBox="1">
            <a:spLocks noGrp="1"/>
          </p:cNvSpPr>
          <p:nvPr>
            <p:ph type="body" idx="1"/>
          </p:nvPr>
        </p:nvSpPr>
        <p:spPr>
          <a:xfrm>
            <a:off x="301433" y="1748267"/>
            <a:ext cx="3744000" cy="4950533"/>
          </a:xfrm>
          <a:prstGeom prst="rect">
            <a:avLst/>
          </a:prstGeom>
        </p:spPr>
        <p:txBody>
          <a:bodyPr spcFirstLastPara="1" vert="horz" wrap="square" lIns="121900" tIns="121900" rIns="121900" bIns="121900" rtlCol="0" anchor="t" anchorCtr="0">
            <a:noAutofit/>
          </a:bodyPr>
          <a:lstStyle/>
          <a:p>
            <a:pPr marL="0" indent="0">
              <a:buNone/>
            </a:pPr>
            <a:r>
              <a:rPr lang="en" dirty="0"/>
              <a:t>Welcome Week</a:t>
            </a:r>
            <a:endParaRPr dirty="0"/>
          </a:p>
          <a:p>
            <a:pPr marL="0" indent="0">
              <a:spcBef>
                <a:spcPts val="2133"/>
              </a:spcBef>
              <a:buNone/>
            </a:pPr>
            <a:r>
              <a:rPr lang="en" dirty="0"/>
              <a:t>Awards</a:t>
            </a:r>
            <a:endParaRPr dirty="0"/>
          </a:p>
          <a:p>
            <a:pPr marL="0" indent="0">
              <a:spcBef>
                <a:spcPts val="2133"/>
              </a:spcBef>
              <a:buNone/>
            </a:pPr>
            <a:r>
              <a:rPr lang="en" dirty="0"/>
              <a:t>Halloween</a:t>
            </a:r>
            <a:endParaRPr dirty="0"/>
          </a:p>
          <a:p>
            <a:pPr marL="0" indent="0">
              <a:spcBef>
                <a:spcPts val="2133"/>
              </a:spcBef>
              <a:buNone/>
            </a:pPr>
            <a:r>
              <a:rPr lang="en" dirty="0"/>
              <a:t>Dances</a:t>
            </a:r>
            <a:endParaRPr dirty="0"/>
          </a:p>
          <a:p>
            <a:pPr marL="0" indent="0">
              <a:spcBef>
                <a:spcPts val="2133"/>
              </a:spcBef>
              <a:buNone/>
            </a:pPr>
            <a:r>
              <a:rPr lang="en" dirty="0"/>
              <a:t>Staff vs Students</a:t>
            </a:r>
            <a:endParaRPr dirty="0"/>
          </a:p>
          <a:p>
            <a:pPr marL="0" indent="0">
              <a:spcBef>
                <a:spcPts val="2133"/>
              </a:spcBef>
              <a:buNone/>
            </a:pPr>
            <a:r>
              <a:rPr lang="en" dirty="0"/>
              <a:t>Intramurals</a:t>
            </a:r>
            <a:endParaRPr dirty="0"/>
          </a:p>
          <a:p>
            <a:pPr marL="0" indent="0">
              <a:spcBef>
                <a:spcPts val="2133"/>
              </a:spcBef>
              <a:buNone/>
            </a:pPr>
            <a:r>
              <a:rPr lang="en" dirty="0"/>
              <a:t>Twin Day</a:t>
            </a:r>
          </a:p>
          <a:p>
            <a:pPr marL="0" indent="0">
              <a:spcBef>
                <a:spcPts val="2133"/>
              </a:spcBef>
              <a:buNone/>
            </a:pPr>
            <a:r>
              <a:rPr lang="en" dirty="0"/>
              <a:t>Quebec </a:t>
            </a:r>
            <a:r>
              <a:rPr lang="en" dirty="0" smtClean="0"/>
              <a:t>Trip</a:t>
            </a:r>
            <a:endParaRPr dirty="0"/>
          </a:p>
          <a:p>
            <a:pPr marL="0" indent="0">
              <a:spcBef>
                <a:spcPts val="2133"/>
              </a:spcBef>
              <a:spcAft>
                <a:spcPts val="2133"/>
              </a:spcAft>
              <a:buNone/>
            </a:pPr>
            <a:endParaRPr dirty="0"/>
          </a:p>
        </p:txBody>
      </p:sp>
      <p:pic>
        <p:nvPicPr>
          <p:cNvPr id="181" name="Shape 181"/>
          <p:cNvPicPr preferRelativeResize="0"/>
          <p:nvPr/>
        </p:nvPicPr>
        <p:blipFill>
          <a:blip r:embed="rId3">
            <a:alphaModFix/>
          </a:blip>
          <a:stretch>
            <a:fillRect/>
          </a:stretch>
        </p:blipFill>
        <p:spPr>
          <a:xfrm rot="-5400000">
            <a:off x="4621734" y="464402"/>
            <a:ext cx="2786365" cy="1857565"/>
          </a:xfrm>
          <a:prstGeom prst="rect">
            <a:avLst/>
          </a:prstGeom>
          <a:noFill/>
          <a:ln>
            <a:noFill/>
          </a:ln>
        </p:spPr>
      </p:pic>
      <p:pic>
        <p:nvPicPr>
          <p:cNvPr id="182" name="Shape 182"/>
          <p:cNvPicPr preferRelativeResize="0"/>
          <p:nvPr/>
        </p:nvPicPr>
        <p:blipFill>
          <a:blip r:embed="rId4">
            <a:alphaModFix/>
          </a:blip>
          <a:stretch>
            <a:fillRect/>
          </a:stretch>
        </p:blipFill>
        <p:spPr>
          <a:xfrm>
            <a:off x="6350367" y="2376369"/>
            <a:ext cx="3621365" cy="2716036"/>
          </a:xfrm>
          <a:prstGeom prst="rect">
            <a:avLst/>
          </a:prstGeom>
          <a:noFill/>
          <a:ln>
            <a:noFill/>
          </a:ln>
        </p:spPr>
      </p:pic>
      <p:pic>
        <p:nvPicPr>
          <p:cNvPr id="183" name="Shape 183"/>
          <p:cNvPicPr preferRelativeResize="0"/>
          <p:nvPr/>
        </p:nvPicPr>
        <p:blipFill>
          <a:blip r:embed="rId5">
            <a:alphaModFix/>
          </a:blip>
          <a:stretch>
            <a:fillRect/>
          </a:stretch>
        </p:blipFill>
        <p:spPr>
          <a:xfrm>
            <a:off x="6943711" y="1"/>
            <a:ext cx="3168488" cy="2376367"/>
          </a:xfrm>
          <a:prstGeom prst="rect">
            <a:avLst/>
          </a:prstGeom>
          <a:noFill/>
          <a:ln>
            <a:noFill/>
          </a:ln>
        </p:spPr>
      </p:pic>
      <p:pic>
        <p:nvPicPr>
          <p:cNvPr id="184" name="Shape 184"/>
          <p:cNvPicPr preferRelativeResize="0"/>
          <p:nvPr/>
        </p:nvPicPr>
        <p:blipFill>
          <a:blip r:embed="rId6">
            <a:alphaModFix/>
          </a:blip>
          <a:stretch>
            <a:fillRect/>
          </a:stretch>
        </p:blipFill>
        <p:spPr>
          <a:xfrm>
            <a:off x="4015336" y="2182813"/>
            <a:ext cx="2334664" cy="1747866"/>
          </a:xfrm>
          <a:prstGeom prst="rect">
            <a:avLst/>
          </a:prstGeom>
          <a:noFill/>
          <a:ln>
            <a:noFill/>
          </a:ln>
        </p:spPr>
      </p:pic>
      <p:pic>
        <p:nvPicPr>
          <p:cNvPr id="185" name="Shape 185"/>
          <p:cNvPicPr preferRelativeResize="0"/>
          <p:nvPr/>
        </p:nvPicPr>
        <p:blipFill>
          <a:blip r:embed="rId7">
            <a:alphaModFix/>
          </a:blip>
          <a:stretch>
            <a:fillRect/>
          </a:stretch>
        </p:blipFill>
        <p:spPr>
          <a:xfrm>
            <a:off x="9244013" y="5048236"/>
            <a:ext cx="2920463" cy="2073289"/>
          </a:xfrm>
          <a:prstGeom prst="rect">
            <a:avLst/>
          </a:prstGeom>
          <a:noFill/>
          <a:ln>
            <a:noFill/>
          </a:ln>
        </p:spPr>
      </p:pic>
      <p:pic>
        <p:nvPicPr>
          <p:cNvPr id="186" name="Shape 186"/>
          <p:cNvPicPr preferRelativeResize="0"/>
          <p:nvPr/>
        </p:nvPicPr>
        <p:blipFill>
          <a:blip r:embed="rId8">
            <a:alphaModFix/>
          </a:blip>
          <a:stretch>
            <a:fillRect/>
          </a:stretch>
        </p:blipFill>
        <p:spPr>
          <a:xfrm>
            <a:off x="9828402" y="0"/>
            <a:ext cx="2363604" cy="3151504"/>
          </a:xfrm>
          <a:prstGeom prst="rect">
            <a:avLst/>
          </a:prstGeom>
          <a:noFill/>
          <a:ln>
            <a:noFill/>
          </a:ln>
        </p:spPr>
      </p:pic>
      <p:pic>
        <p:nvPicPr>
          <p:cNvPr id="188" name="Shape 188"/>
          <p:cNvPicPr preferRelativeResize="0"/>
          <p:nvPr/>
        </p:nvPicPr>
        <p:blipFill>
          <a:blip r:embed="rId9">
            <a:alphaModFix/>
          </a:blip>
          <a:stretch>
            <a:fillRect/>
          </a:stretch>
        </p:blipFill>
        <p:spPr>
          <a:xfrm>
            <a:off x="6340216" y="4979067"/>
            <a:ext cx="2859736" cy="1906491"/>
          </a:xfrm>
          <a:prstGeom prst="rect">
            <a:avLst/>
          </a:prstGeom>
          <a:noFill/>
          <a:ln>
            <a:noFill/>
          </a:ln>
        </p:spPr>
      </p:pic>
      <p:pic>
        <p:nvPicPr>
          <p:cNvPr id="189" name="Shape 189"/>
          <p:cNvPicPr preferRelativeResize="0"/>
          <p:nvPr/>
        </p:nvPicPr>
        <p:blipFill>
          <a:blip r:embed="rId10">
            <a:alphaModFix/>
          </a:blip>
          <a:stretch>
            <a:fillRect/>
          </a:stretch>
        </p:blipFill>
        <p:spPr>
          <a:xfrm>
            <a:off x="1884563" y="5095242"/>
            <a:ext cx="2525075" cy="1683383"/>
          </a:xfrm>
          <a:prstGeom prst="rect">
            <a:avLst/>
          </a:prstGeom>
          <a:noFill/>
          <a:ln>
            <a:noFill/>
          </a:ln>
        </p:spPr>
      </p:pic>
      <p:pic>
        <p:nvPicPr>
          <p:cNvPr id="190" name="Shape 190"/>
          <p:cNvPicPr preferRelativeResize="0"/>
          <p:nvPr/>
        </p:nvPicPr>
        <p:blipFill>
          <a:blip r:embed="rId11">
            <a:alphaModFix/>
          </a:blip>
          <a:stretch>
            <a:fillRect/>
          </a:stretch>
        </p:blipFill>
        <p:spPr>
          <a:xfrm>
            <a:off x="2312134" y="306532"/>
            <a:ext cx="2773993" cy="1849328"/>
          </a:xfrm>
          <a:prstGeom prst="rect">
            <a:avLst/>
          </a:prstGeom>
          <a:noFill/>
          <a:ln>
            <a:noFill/>
          </a:ln>
        </p:spPr>
      </p:pic>
      <p:pic>
        <p:nvPicPr>
          <p:cNvPr id="2" name="Picture 2" descr="A group of people standing in front of a crowd posing for the camera&#10;&#10;Description generated with very high confidence">
            <a:extLst>
              <a:ext uri="{FF2B5EF4-FFF2-40B4-BE49-F238E27FC236}">
                <a16:creationId xmlns:a16="http://schemas.microsoft.com/office/drawing/2014/main" id="{85DD3956-0F94-4738-AD0C-624AC65D79A2}"/>
              </a:ext>
            </a:extLst>
          </p:cNvPr>
          <p:cNvPicPr>
            <a:picLocks noChangeAspect="1"/>
          </p:cNvPicPr>
          <p:nvPr/>
        </p:nvPicPr>
        <p:blipFill>
          <a:blip r:embed="rId12"/>
          <a:stretch>
            <a:fillRect/>
          </a:stretch>
        </p:blipFill>
        <p:spPr>
          <a:xfrm>
            <a:off x="3558765" y="3946821"/>
            <a:ext cx="2794410" cy="2831804"/>
          </a:xfrm>
          <a:prstGeom prst="rect">
            <a:avLst/>
          </a:prstGeom>
        </p:spPr>
      </p:pic>
      <p:pic>
        <p:nvPicPr>
          <p:cNvPr id="4" name="Picture 4" descr="A group of people posing for a photo&#10;&#10;Description generated with very high confidence">
            <a:extLst>
              <a:ext uri="{FF2B5EF4-FFF2-40B4-BE49-F238E27FC236}">
                <a16:creationId xmlns:a16="http://schemas.microsoft.com/office/drawing/2014/main" id="{85AF62B4-329E-403E-9B4F-C4555E69DC42}"/>
              </a:ext>
            </a:extLst>
          </p:cNvPr>
          <p:cNvPicPr>
            <a:picLocks noChangeAspect="1"/>
          </p:cNvPicPr>
          <p:nvPr/>
        </p:nvPicPr>
        <p:blipFill>
          <a:blip r:embed="rId13"/>
          <a:stretch>
            <a:fillRect/>
          </a:stretch>
        </p:blipFill>
        <p:spPr>
          <a:xfrm>
            <a:off x="9928362" y="3148013"/>
            <a:ext cx="2268401" cy="2282584"/>
          </a:xfrm>
          <a:prstGeom prst="rect">
            <a:avLst/>
          </a:prstGeom>
        </p:spPr>
      </p:pic>
    </p:spTree>
    <p:extLst>
      <p:ext uri="{BB962C8B-B14F-4D97-AF65-F5344CB8AC3E}">
        <p14:creationId xmlns:p14="http://schemas.microsoft.com/office/powerpoint/2010/main" val="374707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203" name="Shape 203"/>
          <p:cNvPicPr preferRelativeResize="0"/>
          <p:nvPr/>
        </p:nvPicPr>
        <p:blipFill>
          <a:blip r:embed="rId3">
            <a:alphaModFix/>
          </a:blip>
          <a:stretch>
            <a:fillRect/>
          </a:stretch>
        </p:blipFill>
        <p:spPr>
          <a:xfrm>
            <a:off x="5497914" y="1885950"/>
            <a:ext cx="3300139" cy="2342722"/>
          </a:xfrm>
          <a:prstGeom prst="rect">
            <a:avLst/>
          </a:prstGeom>
          <a:noFill/>
          <a:ln>
            <a:noFill/>
          </a:ln>
        </p:spPr>
      </p:pic>
      <p:sp>
        <p:nvSpPr>
          <p:cNvPr id="195" name="Shape 195"/>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sz="4000"/>
              <a:t>Athletics</a:t>
            </a:r>
            <a:endParaRPr sz="4000"/>
          </a:p>
        </p:txBody>
      </p:sp>
      <p:sp>
        <p:nvSpPr>
          <p:cNvPr id="196" name="Shape 196"/>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None/>
            </a:pPr>
            <a:r>
              <a:rPr lang="en"/>
              <a:t>Basketball</a:t>
            </a:r>
            <a:endParaRPr/>
          </a:p>
          <a:p>
            <a:pPr marL="0" indent="0">
              <a:spcBef>
                <a:spcPts val="2133"/>
              </a:spcBef>
              <a:buNone/>
            </a:pPr>
            <a:r>
              <a:rPr lang="en"/>
              <a:t>Volleyball</a:t>
            </a:r>
            <a:endParaRPr/>
          </a:p>
          <a:p>
            <a:pPr marL="0" indent="0">
              <a:spcBef>
                <a:spcPts val="2133"/>
              </a:spcBef>
              <a:buNone/>
            </a:pPr>
            <a:r>
              <a:rPr lang="en"/>
              <a:t>Cross Country</a:t>
            </a:r>
            <a:endParaRPr/>
          </a:p>
          <a:p>
            <a:pPr marL="0" indent="0">
              <a:spcBef>
                <a:spcPts val="2133"/>
              </a:spcBef>
              <a:buNone/>
            </a:pPr>
            <a:r>
              <a:rPr lang="en"/>
              <a:t>Handball</a:t>
            </a:r>
            <a:endParaRPr/>
          </a:p>
          <a:p>
            <a:pPr marL="0" indent="0">
              <a:spcBef>
                <a:spcPts val="2133"/>
              </a:spcBef>
              <a:buNone/>
            </a:pPr>
            <a:r>
              <a:rPr lang="en"/>
              <a:t>Track and Field</a:t>
            </a:r>
            <a:endParaRPr/>
          </a:p>
          <a:p>
            <a:pPr marL="0" indent="0">
              <a:spcBef>
                <a:spcPts val="2133"/>
              </a:spcBef>
              <a:buNone/>
            </a:pPr>
            <a:r>
              <a:rPr lang="en"/>
              <a:t>Badminton</a:t>
            </a:r>
            <a:endParaRPr/>
          </a:p>
          <a:p>
            <a:pPr marL="0" indent="0">
              <a:spcBef>
                <a:spcPts val="2133"/>
              </a:spcBef>
              <a:buNone/>
            </a:pPr>
            <a:r>
              <a:rPr lang="en"/>
              <a:t>Golf</a:t>
            </a:r>
            <a:endParaRPr/>
          </a:p>
          <a:p>
            <a:pPr marL="0" indent="0">
              <a:spcBef>
                <a:spcPts val="2133"/>
              </a:spcBef>
              <a:spcAft>
                <a:spcPts val="2133"/>
              </a:spcAft>
              <a:buNone/>
            </a:pPr>
            <a:endParaRPr/>
          </a:p>
        </p:txBody>
      </p:sp>
      <p:pic>
        <p:nvPicPr>
          <p:cNvPr id="197" name="Shape 197"/>
          <p:cNvPicPr preferRelativeResize="0"/>
          <p:nvPr/>
        </p:nvPicPr>
        <p:blipFill>
          <a:blip r:embed="rId4">
            <a:alphaModFix/>
          </a:blip>
          <a:stretch>
            <a:fillRect/>
          </a:stretch>
        </p:blipFill>
        <p:spPr>
          <a:xfrm>
            <a:off x="6727001" y="-11"/>
            <a:ext cx="2793633" cy="2269800"/>
          </a:xfrm>
          <a:prstGeom prst="rect">
            <a:avLst/>
          </a:prstGeom>
          <a:noFill/>
          <a:ln>
            <a:noFill/>
          </a:ln>
        </p:spPr>
      </p:pic>
      <p:pic>
        <p:nvPicPr>
          <p:cNvPr id="200" name="Shape 200"/>
          <p:cNvPicPr preferRelativeResize="0"/>
          <p:nvPr/>
        </p:nvPicPr>
        <p:blipFill>
          <a:blip r:embed="rId5">
            <a:alphaModFix/>
          </a:blip>
          <a:stretch>
            <a:fillRect/>
          </a:stretch>
        </p:blipFill>
        <p:spPr>
          <a:xfrm>
            <a:off x="9520634" y="1"/>
            <a:ext cx="2697460" cy="1798295"/>
          </a:xfrm>
          <a:prstGeom prst="rect">
            <a:avLst/>
          </a:prstGeom>
          <a:noFill/>
          <a:ln>
            <a:noFill/>
          </a:ln>
        </p:spPr>
      </p:pic>
      <p:pic>
        <p:nvPicPr>
          <p:cNvPr id="201" name="Shape 201"/>
          <p:cNvPicPr preferRelativeResize="0"/>
          <p:nvPr/>
        </p:nvPicPr>
        <p:blipFill>
          <a:blip r:embed="rId6">
            <a:alphaModFix/>
          </a:blip>
          <a:stretch>
            <a:fillRect/>
          </a:stretch>
        </p:blipFill>
        <p:spPr>
          <a:xfrm>
            <a:off x="8696485" y="1798638"/>
            <a:ext cx="3520915" cy="2592329"/>
          </a:xfrm>
          <a:prstGeom prst="rect">
            <a:avLst/>
          </a:prstGeom>
          <a:noFill/>
          <a:ln>
            <a:noFill/>
          </a:ln>
        </p:spPr>
      </p:pic>
      <p:pic>
        <p:nvPicPr>
          <p:cNvPr id="202" name="Shape 202"/>
          <p:cNvPicPr preferRelativeResize="0"/>
          <p:nvPr/>
        </p:nvPicPr>
        <p:blipFill>
          <a:blip r:embed="rId7">
            <a:alphaModFix/>
          </a:blip>
          <a:stretch>
            <a:fillRect/>
          </a:stretch>
        </p:blipFill>
        <p:spPr>
          <a:xfrm>
            <a:off x="4367234" y="2565467"/>
            <a:ext cx="2359775" cy="1573183"/>
          </a:xfrm>
          <a:prstGeom prst="rect">
            <a:avLst/>
          </a:prstGeom>
          <a:noFill/>
          <a:ln>
            <a:noFill/>
          </a:ln>
        </p:spPr>
      </p:pic>
      <p:pic>
        <p:nvPicPr>
          <p:cNvPr id="204" name="Shape 204"/>
          <p:cNvPicPr preferRelativeResize="0"/>
          <p:nvPr/>
        </p:nvPicPr>
        <p:blipFill>
          <a:blip r:embed="rId8">
            <a:alphaModFix/>
          </a:blip>
          <a:stretch>
            <a:fillRect/>
          </a:stretch>
        </p:blipFill>
        <p:spPr>
          <a:xfrm>
            <a:off x="9461042" y="4371975"/>
            <a:ext cx="2754302" cy="2421311"/>
          </a:xfrm>
          <a:prstGeom prst="rect">
            <a:avLst/>
          </a:prstGeom>
          <a:noFill/>
          <a:ln>
            <a:noFill/>
          </a:ln>
        </p:spPr>
      </p:pic>
      <p:pic>
        <p:nvPicPr>
          <p:cNvPr id="205" name="Shape 205"/>
          <p:cNvPicPr preferRelativeResize="0"/>
          <p:nvPr/>
        </p:nvPicPr>
        <p:blipFill>
          <a:blip r:embed="rId9">
            <a:alphaModFix/>
          </a:blip>
          <a:stretch>
            <a:fillRect/>
          </a:stretch>
        </p:blipFill>
        <p:spPr>
          <a:xfrm>
            <a:off x="4367234" y="4057200"/>
            <a:ext cx="2121033" cy="3753691"/>
          </a:xfrm>
          <a:prstGeom prst="rect">
            <a:avLst/>
          </a:prstGeom>
          <a:noFill/>
          <a:ln>
            <a:noFill/>
          </a:ln>
        </p:spPr>
      </p:pic>
      <p:pic>
        <p:nvPicPr>
          <p:cNvPr id="2" name="Picture 2" descr="A group of football players on the field&#10;&#10;Description generated with very high confidence">
            <a:extLst>
              <a:ext uri="{FF2B5EF4-FFF2-40B4-BE49-F238E27FC236}">
                <a16:creationId xmlns:a16="http://schemas.microsoft.com/office/drawing/2014/main" id="{E8971522-00EA-40A4-B83A-4FF3DC778BEE}"/>
              </a:ext>
            </a:extLst>
          </p:cNvPr>
          <p:cNvPicPr>
            <a:picLocks noChangeAspect="1"/>
          </p:cNvPicPr>
          <p:nvPr/>
        </p:nvPicPr>
        <p:blipFill>
          <a:blip r:embed="rId10"/>
          <a:stretch>
            <a:fillRect/>
          </a:stretch>
        </p:blipFill>
        <p:spPr>
          <a:xfrm>
            <a:off x="4194632" y="0"/>
            <a:ext cx="2534781" cy="2569937"/>
          </a:xfrm>
          <a:prstGeom prst="rect">
            <a:avLst/>
          </a:prstGeom>
        </p:spPr>
      </p:pic>
      <p:pic>
        <p:nvPicPr>
          <p:cNvPr id="4" name="Picture 4" descr="A person standing in front of a crowd&#10;&#10;Description generated with high confidence">
            <a:extLst>
              <a:ext uri="{FF2B5EF4-FFF2-40B4-BE49-F238E27FC236}">
                <a16:creationId xmlns:a16="http://schemas.microsoft.com/office/drawing/2014/main" id="{0822E4E5-6A88-4A6E-A2F2-D7FE500A5DC0}"/>
              </a:ext>
            </a:extLst>
          </p:cNvPr>
          <p:cNvPicPr>
            <a:picLocks noChangeAspect="1"/>
          </p:cNvPicPr>
          <p:nvPr/>
        </p:nvPicPr>
        <p:blipFill>
          <a:blip r:embed="rId11"/>
          <a:stretch>
            <a:fillRect/>
          </a:stretch>
        </p:blipFill>
        <p:spPr>
          <a:xfrm>
            <a:off x="6459538" y="4112589"/>
            <a:ext cx="2983655" cy="3043861"/>
          </a:xfrm>
          <a:prstGeom prst="rect">
            <a:avLst/>
          </a:prstGeom>
        </p:spPr>
      </p:pic>
    </p:spTree>
    <p:extLst>
      <p:ext uri="{BB962C8B-B14F-4D97-AF65-F5344CB8AC3E}">
        <p14:creationId xmlns:p14="http://schemas.microsoft.com/office/powerpoint/2010/main" val="3289064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81714" y="309966"/>
            <a:ext cx="11428571" cy="5377911"/>
          </a:xfrm>
          <a:prstGeom prst="rect">
            <a:avLst/>
          </a:prstGeom>
        </p:spPr>
      </p:pic>
    </p:spTree>
    <p:extLst>
      <p:ext uri="{BB962C8B-B14F-4D97-AF65-F5344CB8AC3E}">
        <p14:creationId xmlns:p14="http://schemas.microsoft.com/office/powerpoint/2010/main" val="1053431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545889" cy="1400530"/>
          </a:xfrm>
        </p:spPr>
        <p:txBody>
          <a:bodyPr>
            <a:normAutofit/>
          </a:bodyPr>
          <a:lstStyle/>
          <a:p>
            <a:r>
              <a:rPr lang="en-US" sz="3400" dirty="0"/>
              <a:t>At the end of grade 9, you will have completed</a:t>
            </a:r>
            <a:br>
              <a:rPr lang="en-US" sz="3400" dirty="0"/>
            </a:br>
            <a:endParaRPr lang="en-US" sz="3400" dirty="0"/>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a:xfrm>
            <a:off x="1103312" y="1895625"/>
            <a:ext cx="4396339" cy="3741738"/>
          </a:xfrm>
        </p:spPr>
        <p:txBody>
          <a:bodyPr>
            <a:noAutofit/>
          </a:bodyPr>
          <a:lstStyle/>
          <a:p>
            <a:r>
              <a:rPr lang="en-US" sz="2400" dirty="0"/>
              <a:t>Etudes </a:t>
            </a:r>
            <a:r>
              <a:rPr lang="en-US" sz="2400" dirty="0" err="1"/>
              <a:t>sociales</a:t>
            </a:r>
            <a:r>
              <a:rPr lang="en-US" sz="2400" dirty="0"/>
              <a:t> 9;</a:t>
            </a:r>
          </a:p>
          <a:p>
            <a:pPr marL="0" indent="0">
              <a:buNone/>
            </a:pPr>
            <a:r>
              <a:rPr lang="en-US" sz="2400" dirty="0"/>
              <a:t>    (Social Studies 9)</a:t>
            </a:r>
          </a:p>
          <a:p>
            <a:pPr marL="0" indent="0">
              <a:buNone/>
            </a:pPr>
            <a:endParaRPr lang="en-US" sz="2400" dirty="0"/>
          </a:p>
          <a:p>
            <a:r>
              <a:rPr lang="en-US" sz="2400" dirty="0" err="1"/>
              <a:t>Mathematiques</a:t>
            </a:r>
            <a:r>
              <a:rPr lang="en-US" sz="2400" dirty="0"/>
              <a:t> 9;</a:t>
            </a:r>
          </a:p>
          <a:p>
            <a:pPr marL="0" indent="0">
              <a:buNone/>
            </a:pPr>
            <a:r>
              <a:rPr lang="en-US" sz="2400" dirty="0"/>
              <a:t>    (Mathematics 9)</a:t>
            </a:r>
          </a:p>
          <a:p>
            <a:endParaRPr lang="en-US" sz="2400" dirty="0"/>
          </a:p>
          <a:p>
            <a:r>
              <a:rPr lang="en-US" sz="2400" dirty="0"/>
              <a:t>Sciences 9;</a:t>
            </a:r>
          </a:p>
          <a:p>
            <a:pPr marL="0" indent="0">
              <a:buNone/>
            </a:pPr>
            <a:r>
              <a:rPr lang="en-US" sz="2400" dirty="0"/>
              <a:t>   (Science 9)</a:t>
            </a:r>
          </a:p>
          <a:p>
            <a:pPr marL="0" indent="0">
              <a:buNone/>
            </a:pPr>
            <a:endParaRPr lang="en-US" sz="2400" dirty="0"/>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a:xfrm>
            <a:off x="5654495" y="1895625"/>
            <a:ext cx="4396339" cy="3741738"/>
          </a:xfrm>
        </p:spPr>
        <p:txBody>
          <a:bodyPr>
            <a:normAutofit lnSpcReduction="10000"/>
          </a:bodyPr>
          <a:lstStyle/>
          <a:p>
            <a:r>
              <a:rPr lang="en-US" sz="2400"/>
              <a:t>English Language Arts 9</a:t>
            </a:r>
          </a:p>
          <a:p>
            <a:pPr marL="0" indent="0">
              <a:buNone/>
            </a:pPr>
            <a:r>
              <a:rPr lang="en-US" sz="2400"/>
              <a:t>    (ELA 9)</a:t>
            </a:r>
          </a:p>
          <a:p>
            <a:endParaRPr lang="en-US" sz="2400"/>
          </a:p>
          <a:p>
            <a:r>
              <a:rPr lang="en-US" sz="2400"/>
              <a:t>French Language Arts 9</a:t>
            </a:r>
          </a:p>
          <a:p>
            <a:pPr marL="0" indent="0">
              <a:buNone/>
            </a:pPr>
            <a:r>
              <a:rPr lang="en-US" sz="2400"/>
              <a:t>    (FLA 9)</a:t>
            </a:r>
          </a:p>
          <a:p>
            <a:pPr marL="0" indent="0">
              <a:buNone/>
            </a:pPr>
            <a:endParaRPr lang="en-US" sz="2400"/>
          </a:p>
          <a:p>
            <a:pPr marL="0" indent="0">
              <a:buNone/>
            </a:pPr>
            <a:r>
              <a:rPr lang="en-US" sz="2400"/>
              <a:t>Physical Education 9 and your options</a:t>
            </a:r>
          </a:p>
        </p:txBody>
      </p:sp>
    </p:spTree>
    <p:extLst>
      <p:ext uri="{BB962C8B-B14F-4D97-AF65-F5344CB8AC3E}">
        <p14:creationId xmlns:p14="http://schemas.microsoft.com/office/powerpoint/2010/main" val="913611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509" y="1730830"/>
            <a:ext cx="3161720" cy="1574808"/>
          </a:xfrm>
        </p:spPr>
        <p:txBody>
          <a:bodyPr>
            <a:normAutofit fontScale="90000"/>
          </a:bodyPr>
          <a:lstStyle/>
          <a:p>
            <a:r>
              <a:rPr lang="en-US" dirty="0"/>
              <a:t>I completed Junior High in French, where do I go now?</a:t>
            </a:r>
            <a:br>
              <a:rPr lang="en-US" dirty="0"/>
            </a:br>
            <a:endParaRPr lang="en-US" dirty="0"/>
          </a:p>
        </p:txBody>
      </p:sp>
      <p:sp>
        <p:nvSpPr>
          <p:cNvPr id="5" name="Text Placeholder 4"/>
          <p:cNvSpPr>
            <a:spLocks noGrp="1"/>
          </p:cNvSpPr>
          <p:nvPr>
            <p:ph type="body" sz="half" idx="2"/>
          </p:nvPr>
        </p:nvSpPr>
        <p:spPr>
          <a:xfrm>
            <a:off x="626509" y="3305638"/>
            <a:ext cx="3085520" cy="1371600"/>
          </a:xfrm>
        </p:spPr>
        <p:txBody>
          <a:bodyPr>
            <a:normAutofit fontScale="92500" lnSpcReduction="10000"/>
          </a:bodyPr>
          <a:lstStyle/>
          <a:p>
            <a:r>
              <a:rPr lang="en-US" sz="3200" dirty="0"/>
              <a:t>Here are the courses you will need to take:</a:t>
            </a:r>
          </a:p>
        </p:txBody>
      </p:sp>
      <p:pic>
        <p:nvPicPr>
          <p:cNvPr id="7" name="Picture Placeholder 9">
            <a:extLst>
              <a:ext uri="{FF2B5EF4-FFF2-40B4-BE49-F238E27FC236}">
                <a16:creationId xmlns:a16="http://schemas.microsoft.com/office/drawing/2014/main" id="{2C9DF04F-D2CF-BC4F-A024-7F857BF920D3}"/>
              </a:ext>
            </a:extLst>
          </p:cNvPr>
          <p:cNvPicPr preferRelativeResize="0">
            <a:picLocks noGrp="1"/>
          </p:cNvPicPr>
          <p:nvPr>
            <p:ph type="pic" idx="1"/>
          </p:nvPr>
        </p:nvPicPr>
        <p:blipFill>
          <a:blip r:embed="rId2"/>
          <a:stretch>
            <a:fillRect/>
          </a:stretch>
        </p:blipFill>
        <p:spPr>
          <a:xfrm>
            <a:off x="4227739" y="194476"/>
            <a:ext cx="7818597" cy="6418263"/>
          </a:xfrm>
          <a:prstGeom prst="rect">
            <a:avLst/>
          </a:prstGeom>
        </p:spPr>
      </p:pic>
    </p:spTree>
    <p:extLst>
      <p:ext uri="{BB962C8B-B14F-4D97-AF65-F5344CB8AC3E}">
        <p14:creationId xmlns:p14="http://schemas.microsoft.com/office/powerpoint/2010/main" val="11521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427073"/>
            <a:ext cx="8825657" cy="1915647"/>
          </a:xfrm>
        </p:spPr>
        <p:txBody>
          <a:bodyPr>
            <a:normAutofit fontScale="90000"/>
          </a:bodyPr>
          <a:lstStyle/>
          <a:p>
            <a:pPr algn="ctr"/>
            <a:r>
              <a:rPr lang="en-US" dirty="0"/>
              <a:t>High School French Immersion Programming in </a:t>
            </a:r>
            <a:br>
              <a:rPr lang="en-US" dirty="0"/>
            </a:br>
            <a:r>
              <a:rPr lang="en-US" dirty="0"/>
              <a:t>Elk Island Public Schools</a:t>
            </a:r>
          </a:p>
        </p:txBody>
      </p:sp>
      <p:sp>
        <p:nvSpPr>
          <p:cNvPr id="3" name="Text Placeholder 2"/>
          <p:cNvSpPr>
            <a:spLocks noGrp="1"/>
          </p:cNvSpPr>
          <p:nvPr>
            <p:ph type="body" idx="1"/>
          </p:nvPr>
        </p:nvSpPr>
        <p:spPr>
          <a:xfrm>
            <a:off x="1356909" y="2735408"/>
            <a:ext cx="8825658" cy="860400"/>
          </a:xfrm>
        </p:spPr>
        <p:txBody>
          <a:bodyPr>
            <a:noAutofit/>
          </a:bodyPr>
          <a:lstStyle/>
          <a:p>
            <a:r>
              <a:rPr lang="en-US" sz="3200" dirty="0" err="1">
                <a:solidFill>
                  <a:schemeClr val="tx1"/>
                </a:solidFill>
                <a:latin typeface="+mn-lt"/>
              </a:rPr>
              <a:t>Ardrossan</a:t>
            </a:r>
            <a:r>
              <a:rPr lang="en-US" sz="3200" dirty="0">
                <a:solidFill>
                  <a:schemeClr val="tx1"/>
                </a:solidFill>
                <a:latin typeface="+mn-lt"/>
              </a:rPr>
              <a:t> Jr. Sr. High School offers our French Immersion (FI) Programming for Grades 10 through 12. Along with the junior high program, we offer the high school programming needs for Elk Island Public Schools.</a:t>
            </a:r>
          </a:p>
          <a:p>
            <a:endParaRPr lang="en-US" sz="3200" dirty="0"/>
          </a:p>
        </p:txBody>
      </p:sp>
    </p:spTree>
    <p:extLst>
      <p:ext uri="{BB962C8B-B14F-4D97-AF65-F5344CB8AC3E}">
        <p14:creationId xmlns:p14="http://schemas.microsoft.com/office/powerpoint/2010/main" val="329650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698" y="5885759"/>
            <a:ext cx="9404723" cy="1400530"/>
          </a:xfrm>
        </p:spPr>
        <p:txBody>
          <a:bodyPr/>
          <a:lstStyle/>
          <a:p>
            <a:r>
              <a:rPr lang="en-US" sz="3000" dirty="0"/>
              <a:t>Le 20 f</a:t>
            </a:r>
            <a:r>
              <a:rPr lang="fr-CA" sz="3000" dirty="0" err="1"/>
              <a:t>é</a:t>
            </a:r>
            <a:r>
              <a:rPr lang="en-US" sz="3000" dirty="0" err="1"/>
              <a:t>vrier</a:t>
            </a:r>
            <a:r>
              <a:rPr lang="en-US" sz="3000" dirty="0"/>
              <a:t>, 2019</a:t>
            </a:r>
            <a:r>
              <a:rPr lang="en-US" sz="4400" dirty="0"/>
              <a:t/>
            </a:r>
            <a:br>
              <a:rPr lang="en-US" sz="4400" dirty="0"/>
            </a:br>
            <a:endParaRPr lang="en-US" dirty="0"/>
          </a:p>
        </p:txBody>
      </p:sp>
      <p:sp>
        <p:nvSpPr>
          <p:cNvPr id="3" name="Content Placeholder 2"/>
          <p:cNvSpPr>
            <a:spLocks noGrp="1"/>
          </p:cNvSpPr>
          <p:nvPr>
            <p:ph idx="1"/>
          </p:nvPr>
        </p:nvSpPr>
        <p:spPr>
          <a:xfrm>
            <a:off x="1103312" y="2179528"/>
            <a:ext cx="10347790" cy="4195481"/>
          </a:xfrm>
        </p:spPr>
        <p:txBody>
          <a:bodyPr>
            <a:normAutofit/>
          </a:bodyPr>
          <a:lstStyle/>
          <a:p>
            <a:pPr marL="114300" indent="0">
              <a:buNone/>
            </a:pPr>
            <a:r>
              <a:rPr lang="fr-CA" sz="5000" dirty="0"/>
              <a:t>Bienvenue et bonsoir!</a:t>
            </a:r>
          </a:p>
          <a:p>
            <a:pPr marL="114300" indent="0">
              <a:buNone/>
            </a:pPr>
            <a:r>
              <a:rPr lang="fr-CA" sz="5000" dirty="0" err="1"/>
              <a:t>Welcome</a:t>
            </a:r>
            <a:r>
              <a:rPr lang="fr-CA" sz="5000" dirty="0"/>
              <a:t> and Good </a:t>
            </a:r>
            <a:r>
              <a:rPr lang="fr-CA" sz="5000" dirty="0" err="1"/>
              <a:t>Evening</a:t>
            </a:r>
            <a:r>
              <a:rPr lang="fr-CA" sz="5000" dirty="0"/>
              <a:t>!</a:t>
            </a:r>
            <a:endParaRPr lang="en-US" sz="5000" dirty="0"/>
          </a:p>
        </p:txBody>
      </p:sp>
    </p:spTree>
    <p:extLst>
      <p:ext uri="{BB962C8B-B14F-4D97-AF65-F5344CB8AC3E}">
        <p14:creationId xmlns:p14="http://schemas.microsoft.com/office/powerpoint/2010/main" val="43410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33375"/>
            <a:ext cx="9404723" cy="1400530"/>
          </a:xfrm>
        </p:spPr>
        <p:txBody>
          <a:bodyPr>
            <a:normAutofit fontScale="90000"/>
          </a:bodyPr>
          <a:lstStyle/>
          <a:p>
            <a:r>
              <a:rPr lang="en-US" dirty="0"/>
              <a:t>French Language Arts 10, 20, 30</a:t>
            </a:r>
            <a:r>
              <a:rPr lang="en-US" dirty="0">
                <a:solidFill>
                  <a:schemeClr val="tx1"/>
                </a:solidFill>
                <a:latin typeface="+mj-ea"/>
                <a:cs typeface="+mj-ea"/>
              </a:rPr>
              <a:t/>
            </a:r>
            <a:br>
              <a:rPr lang="en-US" dirty="0">
                <a:solidFill>
                  <a:schemeClr val="tx1"/>
                </a:solidFill>
                <a:latin typeface="+mj-ea"/>
                <a:cs typeface="+mj-ea"/>
              </a:rPr>
            </a:br>
            <a:r>
              <a:rPr lang="en-US" dirty="0">
                <a:solidFill>
                  <a:schemeClr val="tx1"/>
                </a:solidFill>
                <a:latin typeface="+mj-ea"/>
                <a:cs typeface="+mj-ea"/>
              </a:rPr>
              <a:t/>
            </a:r>
            <a:br>
              <a:rPr lang="en-US" dirty="0">
                <a:solidFill>
                  <a:schemeClr val="tx1"/>
                </a:solidFill>
                <a:latin typeface="+mj-ea"/>
                <a:cs typeface="+mj-ea"/>
              </a:rPr>
            </a:br>
            <a:r>
              <a:rPr lang="en-US" dirty="0"/>
              <a:t>Etudes </a:t>
            </a:r>
            <a:r>
              <a:rPr lang="en-US" dirty="0" err="1"/>
              <a:t>Sociales</a:t>
            </a:r>
            <a:r>
              <a:rPr lang="en-US" dirty="0"/>
              <a:t> (Social Studies)</a:t>
            </a:r>
            <a:r>
              <a:rPr lang="en-US" dirty="0">
                <a:solidFill>
                  <a:schemeClr val="tx1"/>
                </a:solidFill>
                <a:latin typeface="+mj-ea"/>
                <a:cs typeface="+mj-ea"/>
              </a:rPr>
              <a:t/>
            </a:r>
            <a:br>
              <a:rPr lang="en-US" dirty="0">
                <a:solidFill>
                  <a:schemeClr val="tx1"/>
                </a:solidFill>
                <a:latin typeface="+mj-ea"/>
                <a:cs typeface="+mj-ea"/>
              </a:rPr>
            </a:br>
            <a:r>
              <a:rPr lang="en-US" dirty="0">
                <a:solidFill>
                  <a:schemeClr val="tx1"/>
                </a:solidFill>
                <a:latin typeface="+mj-ea"/>
                <a:cs typeface="+mj-ea"/>
              </a:rPr>
              <a:t>10, 20, 30</a:t>
            </a:r>
            <a:br>
              <a:rPr lang="en-US" dirty="0">
                <a:solidFill>
                  <a:schemeClr val="tx1"/>
                </a:solidFill>
                <a:latin typeface="+mj-ea"/>
                <a:cs typeface="+mj-ea"/>
              </a:rPr>
            </a:br>
            <a:r>
              <a:rPr lang="en-US" dirty="0">
                <a:solidFill>
                  <a:schemeClr val="tx1"/>
                </a:solidFill>
                <a:latin typeface="+mj-ea"/>
                <a:cs typeface="+mj-ea"/>
              </a:rPr>
              <a:t/>
            </a:r>
            <a:br>
              <a:rPr lang="en-US" dirty="0">
                <a:solidFill>
                  <a:schemeClr val="tx1"/>
                </a:solidFill>
                <a:latin typeface="+mj-ea"/>
                <a:cs typeface="+mj-ea"/>
              </a:rPr>
            </a:br>
            <a:r>
              <a:rPr lang="en-US" dirty="0"/>
              <a:t>Sciences – Sciences 10, </a:t>
            </a:r>
            <a:r>
              <a:rPr lang="en-US" dirty="0" err="1"/>
              <a:t>Biologie</a:t>
            </a:r>
            <a:r>
              <a:rPr lang="en-US" dirty="0"/>
              <a:t> 20 et 30, </a:t>
            </a:r>
            <a:r>
              <a:rPr lang="en-US" dirty="0" err="1"/>
              <a:t>Chimie</a:t>
            </a:r>
            <a:r>
              <a:rPr lang="en-US" dirty="0"/>
              <a:t> 20 et 30</a:t>
            </a:r>
            <a:br>
              <a:rPr lang="en-US" dirty="0"/>
            </a:br>
            <a:r>
              <a:rPr lang="en-US" dirty="0"/>
              <a:t/>
            </a:r>
            <a:br>
              <a:rPr lang="en-US" dirty="0"/>
            </a:br>
            <a:r>
              <a:rPr lang="en-US" dirty="0"/>
              <a:t>Les </a:t>
            </a:r>
            <a:r>
              <a:rPr lang="en-US" dirty="0" err="1"/>
              <a:t>Maths</a:t>
            </a:r>
            <a:r>
              <a:rPr lang="en-US" dirty="0"/>
              <a:t> 10, 20, 30</a:t>
            </a:r>
          </a:p>
        </p:txBody>
      </p:sp>
      <p:sp>
        <p:nvSpPr>
          <p:cNvPr id="3" name="Content Placeholder 2"/>
          <p:cNvSpPr>
            <a:spLocks noGrp="1"/>
          </p:cNvSpPr>
          <p:nvPr>
            <p:ph idx="1"/>
          </p:nvPr>
        </p:nvSpPr>
        <p:spPr>
          <a:xfrm>
            <a:off x="4181475" y="1647825"/>
            <a:ext cx="8946541" cy="4798422"/>
          </a:xfrm>
        </p:spPr>
        <p:txBody>
          <a:bodyPr vert="horz" lIns="91440" tIns="45720" rIns="91440" bIns="45720" rtlCol="0" anchor="t">
            <a:normAutofit/>
          </a:bodyPr>
          <a:lstStyle/>
          <a:p>
            <a:pPr marL="0" indent="0">
              <a:buNone/>
            </a:pPr>
            <a:endParaRPr lang="en-US" dirty="0"/>
          </a:p>
          <a:p>
            <a:endParaRPr lang="en-US" dirty="0"/>
          </a:p>
        </p:txBody>
      </p:sp>
    </p:spTree>
    <p:extLst>
      <p:ext uri="{BB962C8B-B14F-4D97-AF65-F5344CB8AC3E}">
        <p14:creationId xmlns:p14="http://schemas.microsoft.com/office/powerpoint/2010/main" val="2276096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Student 1</a:t>
            </a:r>
          </a:p>
        </p:txBody>
      </p:sp>
      <p:sp>
        <p:nvSpPr>
          <p:cNvPr id="3" name="Content Placeholder 2"/>
          <p:cNvSpPr>
            <a:spLocks noGrp="1"/>
          </p:cNvSpPr>
          <p:nvPr>
            <p:ph idx="1"/>
          </p:nvPr>
        </p:nvSpPr>
        <p:spPr>
          <a:xfrm>
            <a:off x="1103313" y="1420906"/>
            <a:ext cx="8947150" cy="5044982"/>
          </a:xfrm>
        </p:spPr>
        <p:txBody>
          <a:bodyPr vert="horz" lIns="91440" tIns="45720" rIns="91440" bIns="45720" rtlCol="0" anchor="t">
            <a:normAutofit fontScale="92500"/>
          </a:bodyPr>
          <a:lstStyle/>
          <a:p>
            <a:r>
              <a:rPr lang="en-US" dirty="0"/>
              <a:t>Good </a:t>
            </a:r>
            <a:r>
              <a:rPr lang="en-US" dirty="0" smtClean="0"/>
              <a:t>evening</a:t>
            </a:r>
            <a:r>
              <a:rPr lang="en-US" dirty="0"/>
              <a:t>.</a:t>
            </a:r>
            <a:r>
              <a:rPr lang="en-US" dirty="0" smtClean="0"/>
              <a:t> </a:t>
            </a:r>
            <a:r>
              <a:rPr lang="en-US" dirty="0"/>
              <a:t>I am a grade 12 student here at </a:t>
            </a:r>
            <a:r>
              <a:rPr lang="en-US" dirty="0" err="1"/>
              <a:t>A</a:t>
            </a:r>
            <a:r>
              <a:rPr lang="en-US" dirty="0" err="1" smtClean="0"/>
              <a:t>rdrossan</a:t>
            </a:r>
            <a:r>
              <a:rPr lang="en-US" dirty="0" smtClean="0"/>
              <a:t> </a:t>
            </a:r>
            <a:r>
              <a:rPr lang="en-US" dirty="0"/>
              <a:t>in the French immersion program. I have been in French since I was put into a francophone preschool. As I got older it became more my choice and less that of my parents. I came to the conclusion that continuing on my French education would make me much more versatile. Which it does. Being able to communicate in 2 languages opens up many doors. Whether they be having the ability to communicate with a much larger percentage of the population, opening up job opportunities or even just being able to learn new languages quicker. French has presented me with opportunities to converse in eastern Canada effortlessly and with some minor difficulty and lots of hand signals in southern America. Learning French for me has been a very good experience, and I hope you get that experience as well. </a:t>
            </a:r>
            <a:r>
              <a:rPr lang="en-US" dirty="0" smtClean="0"/>
              <a:t>I am going into university for business this upcoming fall.  Having French will give me the opportunity in that world that I would not have otherwise. I hope you enjoy </a:t>
            </a:r>
            <a:r>
              <a:rPr lang="en-US" dirty="0" err="1" smtClean="0"/>
              <a:t>Ardrossan</a:t>
            </a:r>
            <a:r>
              <a:rPr lang="en-US" dirty="0" smtClean="0"/>
              <a:t>.</a:t>
            </a:r>
            <a:endParaRPr lang="en-US" dirty="0"/>
          </a:p>
          <a:p>
            <a:r>
              <a:rPr lang="en-US" sz="1600" dirty="0"/>
              <a:t/>
            </a:r>
            <a:br>
              <a:rPr lang="en-US" sz="1600" dirty="0"/>
            </a:br>
            <a:endParaRPr lang="fr-FR" altLang="en-US" sz="1600" dirty="0">
              <a:solidFill>
                <a:srgbClr val="212121"/>
              </a:solidFill>
              <a:latin typeface="inherit"/>
            </a:endParaRPr>
          </a:p>
        </p:txBody>
      </p:sp>
      <p:sp>
        <p:nvSpPr>
          <p:cNvPr id="4"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891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82960" cy="1400530"/>
          </a:xfrm>
        </p:spPr>
        <p:txBody>
          <a:bodyPr>
            <a:normAutofit/>
          </a:bodyPr>
          <a:lstStyle/>
          <a:p>
            <a:r>
              <a:rPr lang="en-US" dirty="0"/>
              <a:t>Find your own door and your own path</a:t>
            </a:r>
          </a:p>
        </p:txBody>
      </p:sp>
      <p:sp>
        <p:nvSpPr>
          <p:cNvPr id="3" name="Content Placeholder 2"/>
          <p:cNvSpPr>
            <a:spLocks noGrp="1"/>
          </p:cNvSpPr>
          <p:nvPr>
            <p:ph idx="1"/>
          </p:nvPr>
        </p:nvSpPr>
        <p:spPr/>
        <p:txBody>
          <a:bodyPr>
            <a:normAutofit/>
          </a:bodyPr>
          <a:lstStyle/>
          <a:p>
            <a:r>
              <a:rPr lang="en-US" sz="3600"/>
              <a:t>Talk to your teachers and counsellors</a:t>
            </a:r>
          </a:p>
          <a:p>
            <a:r>
              <a:rPr lang="en-US" sz="3600"/>
              <a:t>Look at the websites of the post-secondary institutions that interest you</a:t>
            </a:r>
          </a:p>
          <a:p>
            <a:r>
              <a:rPr lang="en-US" sz="3600"/>
              <a:t>Take full advantage of the tools offered to you such as the tools offered in your CALM class</a:t>
            </a:r>
          </a:p>
        </p:txBody>
      </p:sp>
    </p:spTree>
    <p:extLst>
      <p:ext uri="{BB962C8B-B14F-4D97-AF65-F5344CB8AC3E}">
        <p14:creationId xmlns:p14="http://schemas.microsoft.com/office/powerpoint/2010/main" val="322469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340757" cy="1400530"/>
          </a:xfrm>
        </p:spPr>
        <p:txBody>
          <a:bodyPr>
            <a:normAutofit fontScale="90000"/>
          </a:bodyPr>
          <a:lstStyle/>
          <a:p>
            <a:r>
              <a:rPr lang="en-US" dirty="0"/>
              <a:t>Of course after the core subjects, students have a wide choice of options…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12178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French Immersion Program</a:t>
            </a:r>
          </a:p>
        </p:txBody>
      </p:sp>
      <p:sp>
        <p:nvSpPr>
          <p:cNvPr id="3" name="Content Placeholder 2"/>
          <p:cNvSpPr>
            <a:spLocks noGrp="1"/>
          </p:cNvSpPr>
          <p:nvPr>
            <p:ph idx="1"/>
          </p:nvPr>
        </p:nvSpPr>
        <p:spPr/>
        <p:txBody>
          <a:bodyPr>
            <a:noAutofit/>
          </a:bodyPr>
          <a:lstStyle/>
          <a:p>
            <a:r>
              <a:rPr lang="en-US" sz="2400" dirty="0"/>
              <a:t>Since our program is like a small school within a bigger one, our French Immersion students can take advantage of so many opportunities, like…</a:t>
            </a:r>
          </a:p>
          <a:p>
            <a:endParaRPr lang="en-US" sz="2400" dirty="0"/>
          </a:p>
        </p:txBody>
      </p:sp>
    </p:spTree>
    <p:extLst>
      <p:ext uri="{BB962C8B-B14F-4D97-AF65-F5344CB8AC3E}">
        <p14:creationId xmlns:p14="http://schemas.microsoft.com/office/powerpoint/2010/main" val="1150446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9" y="287383"/>
            <a:ext cx="11377747" cy="5878532"/>
          </a:xfrm>
          <a:prstGeom prst="rect">
            <a:avLst/>
          </a:prstGeom>
        </p:spPr>
        <p:txBody>
          <a:bodyPr wrap="square" anchor="t">
            <a:spAutoFit/>
          </a:bodyPr>
          <a:lstStyle/>
          <a:p>
            <a:r>
              <a:rPr lang="en-US" sz="3600" dirty="0"/>
              <a:t>Language-Spanish</a:t>
            </a:r>
          </a:p>
          <a:p>
            <a:endParaRPr lang="en-US" sz="3600" dirty="0"/>
          </a:p>
          <a:p>
            <a:r>
              <a:rPr lang="en-US" sz="3600" dirty="0"/>
              <a:t>Fine Arts- Band, Art, Drama</a:t>
            </a:r>
          </a:p>
          <a:p>
            <a:r>
              <a:rPr lang="en-US" sz="2800" dirty="0"/>
              <a:t>Wide Range of CTS courses:</a:t>
            </a:r>
          </a:p>
          <a:p>
            <a:r>
              <a:rPr lang="en-US" sz="4000" dirty="0"/>
              <a:t>Communication Technology, </a:t>
            </a:r>
          </a:p>
          <a:p>
            <a:r>
              <a:rPr lang="en-US" sz="4000" dirty="0"/>
              <a:t>Construction Technology, </a:t>
            </a:r>
          </a:p>
          <a:p>
            <a:r>
              <a:rPr lang="en-US" sz="4000" dirty="0"/>
              <a:t>Esthetician, </a:t>
            </a:r>
          </a:p>
          <a:p>
            <a:r>
              <a:rPr lang="en-US" sz="4000" dirty="0"/>
              <a:t>Fabrication Studies, </a:t>
            </a:r>
          </a:p>
          <a:p>
            <a:r>
              <a:rPr lang="en-US" sz="4000" dirty="0"/>
              <a:t>Foods and Commercial Foods</a:t>
            </a:r>
          </a:p>
          <a:p>
            <a:r>
              <a:rPr lang="en-US" sz="4000" dirty="0"/>
              <a:t>Mechanics</a:t>
            </a:r>
          </a:p>
        </p:txBody>
      </p:sp>
    </p:spTree>
    <p:extLst>
      <p:ext uri="{BB962C8B-B14F-4D97-AF65-F5344CB8AC3E}">
        <p14:creationId xmlns:p14="http://schemas.microsoft.com/office/powerpoint/2010/main" val="1228744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Les arts</a:t>
            </a:r>
            <a:br>
              <a:rPr lang="en-US"/>
            </a:br>
            <a:endParaRPr lang="en-US"/>
          </a:p>
        </p:txBody>
      </p:sp>
      <p:sp>
        <p:nvSpPr>
          <p:cNvPr id="3" name="Content Placeholder 2"/>
          <p:cNvSpPr>
            <a:spLocks noGrp="1"/>
          </p:cNvSpPr>
          <p:nvPr>
            <p:ph idx="1"/>
          </p:nvPr>
        </p:nvSpPr>
        <p:spPr/>
        <p:txBody>
          <a:bodyPr>
            <a:normAutofit/>
          </a:bodyPr>
          <a:lstStyle/>
          <a:p>
            <a:r>
              <a:rPr lang="en-US" sz="4400"/>
              <a:t>Arts</a:t>
            </a:r>
          </a:p>
          <a:p>
            <a:r>
              <a:rPr lang="en-US" sz="4400"/>
              <a:t>Band</a:t>
            </a:r>
          </a:p>
          <a:p>
            <a:r>
              <a:rPr lang="en-US" sz="4400"/>
              <a:t>Drama</a:t>
            </a:r>
          </a:p>
          <a:p>
            <a:r>
              <a:rPr lang="en-US" sz="4400" err="1"/>
              <a:t>A.d.c</a:t>
            </a:r>
            <a:r>
              <a:rPr lang="en-US" sz="4400"/>
              <a:t>.- Ardrossan Drama Company</a:t>
            </a:r>
          </a:p>
          <a:p>
            <a:endParaRPr lang="en-US"/>
          </a:p>
        </p:txBody>
      </p:sp>
    </p:spTree>
    <p:extLst>
      <p:ext uri="{BB962C8B-B14F-4D97-AF65-F5344CB8AC3E}">
        <p14:creationId xmlns:p14="http://schemas.microsoft.com/office/powerpoint/2010/main" val="10565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Physical Education</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US" sz="4000" dirty="0" err="1"/>
              <a:t>Conditionnement</a:t>
            </a:r>
            <a:r>
              <a:rPr lang="en-US" sz="4000" dirty="0"/>
              <a:t> physique (Personal Fitness)</a:t>
            </a:r>
          </a:p>
          <a:p>
            <a:r>
              <a:rPr lang="en-US" sz="4000" dirty="0"/>
              <a:t>Sports Performance</a:t>
            </a:r>
          </a:p>
          <a:p>
            <a:r>
              <a:rPr lang="en-US" sz="4000" dirty="0"/>
              <a:t>Cross Fit</a:t>
            </a:r>
          </a:p>
          <a:p>
            <a:pPr marL="0" indent="0">
              <a:buNone/>
            </a:pPr>
            <a:endParaRPr lang="en-US" sz="4000" dirty="0"/>
          </a:p>
          <a:p>
            <a:pPr marL="0" indent="0">
              <a:buNone/>
            </a:pPr>
            <a:r>
              <a:rPr lang="en-US" sz="4000" dirty="0"/>
              <a:t>COOL- Student Council</a:t>
            </a:r>
          </a:p>
          <a:p>
            <a:pPr marL="0" indent="0">
              <a:buNone/>
            </a:pPr>
            <a:r>
              <a:rPr lang="en-US" sz="4000" dirty="0"/>
              <a:t>Aboriginal Studies</a:t>
            </a:r>
          </a:p>
        </p:txBody>
      </p:sp>
    </p:spTree>
    <p:extLst>
      <p:ext uri="{BB962C8B-B14F-4D97-AF65-F5344CB8AC3E}">
        <p14:creationId xmlns:p14="http://schemas.microsoft.com/office/powerpoint/2010/main" val="451625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a:t>Les Sports</a:t>
            </a:r>
            <a:br>
              <a:rPr lang="fr-CA"/>
            </a:br>
            <a:endParaRPr lang="en-US"/>
          </a:p>
        </p:txBody>
      </p:sp>
      <p:sp>
        <p:nvSpPr>
          <p:cNvPr id="3" name="Content Placeholder 2"/>
          <p:cNvSpPr>
            <a:spLocks noGrp="1"/>
          </p:cNvSpPr>
          <p:nvPr>
            <p:ph idx="1"/>
          </p:nvPr>
        </p:nvSpPr>
        <p:spPr>
          <a:xfrm>
            <a:off x="1152525" y="1276350"/>
            <a:ext cx="8946541" cy="4195481"/>
          </a:xfrm>
        </p:spPr>
        <p:txBody>
          <a:bodyPr vert="horz" lIns="91440" tIns="45720" rIns="91440" bIns="45720" rtlCol="0" anchor="t">
            <a:normAutofit fontScale="92500" lnSpcReduction="20000"/>
          </a:bodyPr>
          <a:lstStyle/>
          <a:p>
            <a:r>
              <a:rPr lang="fr-CA"/>
              <a:t>X</a:t>
            </a:r>
            <a:r>
              <a:rPr lang="fr-CA" sz="2400"/>
              <a:t>-Country</a:t>
            </a:r>
          </a:p>
          <a:p>
            <a:r>
              <a:rPr lang="fr-CA" sz="2400"/>
              <a:t>Volleyball</a:t>
            </a:r>
          </a:p>
          <a:p>
            <a:r>
              <a:rPr lang="fr-CA" sz="2400"/>
              <a:t>Basketball</a:t>
            </a:r>
          </a:p>
          <a:p>
            <a:r>
              <a:rPr lang="fr-CA" sz="2400"/>
              <a:t>Badminton</a:t>
            </a:r>
          </a:p>
          <a:p>
            <a:r>
              <a:rPr lang="fr-CA" sz="2400"/>
              <a:t>Handball</a:t>
            </a:r>
          </a:p>
          <a:p>
            <a:r>
              <a:rPr lang="fr-CA" sz="2400"/>
              <a:t>Track and Field</a:t>
            </a:r>
          </a:p>
          <a:p>
            <a:r>
              <a:rPr lang="fr-CA" sz="2400" err="1"/>
              <a:t>Archery</a:t>
            </a:r>
          </a:p>
          <a:p>
            <a:r>
              <a:rPr lang="fr-CA" sz="2400" err="1"/>
              <a:t>Cheer</a:t>
            </a:r>
            <a:r>
              <a:rPr lang="fr-CA" sz="2400"/>
              <a:t> (Jr. And Sr. High)</a:t>
            </a:r>
          </a:p>
          <a:p>
            <a:r>
              <a:rPr lang="fr-CA" sz="2400"/>
              <a:t>Soccer(High </a:t>
            </a:r>
            <a:r>
              <a:rPr lang="fr-CA" sz="2400" err="1"/>
              <a:t>School</a:t>
            </a:r>
            <a:r>
              <a:rPr lang="fr-CA" sz="2400"/>
              <a:t>)</a:t>
            </a:r>
          </a:p>
          <a:p>
            <a:r>
              <a:rPr lang="fr-CA" sz="2400"/>
              <a:t>Football(High </a:t>
            </a:r>
            <a:r>
              <a:rPr lang="fr-CA" sz="2400" err="1"/>
              <a:t>School</a:t>
            </a:r>
            <a:r>
              <a:rPr lang="fr-CA" sz="2400"/>
              <a:t>)</a:t>
            </a:r>
          </a:p>
          <a:p>
            <a:endParaRPr lang="fr-CA" sz="2400"/>
          </a:p>
        </p:txBody>
      </p:sp>
    </p:spTree>
    <p:extLst>
      <p:ext uri="{BB962C8B-B14F-4D97-AF65-F5344CB8AC3E}">
        <p14:creationId xmlns:p14="http://schemas.microsoft.com/office/powerpoint/2010/main" val="858272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Continue in French Immersion!</a:t>
            </a:r>
          </a:p>
        </p:txBody>
      </p:sp>
      <p:sp>
        <p:nvSpPr>
          <p:cNvPr id="3" name="Content Placeholder 2"/>
          <p:cNvSpPr>
            <a:spLocks noGrp="1"/>
          </p:cNvSpPr>
          <p:nvPr>
            <p:ph idx="1"/>
          </p:nvPr>
        </p:nvSpPr>
        <p:spPr/>
        <p:txBody>
          <a:bodyPr>
            <a:normAutofit/>
          </a:bodyPr>
          <a:lstStyle/>
          <a:p>
            <a:r>
              <a:rPr lang="en-US" sz="3200"/>
              <a:t>Aside from enhancing his or her French, a student in French Immersion, after successfully completing grade 12, will receive a Bilingual Certificate from Elk Island Public School Board.</a:t>
            </a:r>
          </a:p>
          <a:p>
            <a:endParaRPr lang="en-US" sz="3200"/>
          </a:p>
          <a:p>
            <a:r>
              <a:rPr lang="en-US" sz="3200"/>
              <a:t>Here are the criteria:</a:t>
            </a:r>
          </a:p>
        </p:txBody>
      </p:sp>
    </p:spTree>
    <p:extLst>
      <p:ext uri="{BB962C8B-B14F-4D97-AF65-F5344CB8AC3E}">
        <p14:creationId xmlns:p14="http://schemas.microsoft.com/office/powerpoint/2010/main" val="174011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03312" y="2052918"/>
            <a:ext cx="10488466" cy="4195481"/>
          </a:xfrm>
        </p:spPr>
        <p:txBody>
          <a:bodyPr>
            <a:normAutofit/>
          </a:bodyPr>
          <a:lstStyle/>
          <a:p>
            <a:r>
              <a:rPr lang="en-US" sz="3600" dirty="0"/>
              <a:t>Miss MJ Nam, Principal, </a:t>
            </a:r>
            <a:r>
              <a:rPr lang="en-US" sz="3600" dirty="0" err="1"/>
              <a:t>Ardrossan</a:t>
            </a:r>
            <a:r>
              <a:rPr lang="en-US" sz="3600" dirty="0"/>
              <a:t> Jr. Sr. High</a:t>
            </a:r>
          </a:p>
          <a:p>
            <a:r>
              <a:rPr lang="en-US" sz="3600" dirty="0" err="1"/>
              <a:t>Mme</a:t>
            </a:r>
            <a:r>
              <a:rPr lang="en-US" sz="3600" dirty="0"/>
              <a:t> Sheri Johnston, Assistant Principal, Sherwood Heights Jr. High</a:t>
            </a:r>
          </a:p>
          <a:p>
            <a:r>
              <a:rPr lang="en-US" sz="3600" dirty="0" err="1"/>
              <a:t>Mme</a:t>
            </a:r>
            <a:r>
              <a:rPr lang="en-US" sz="3600" dirty="0"/>
              <a:t> Annie Garneau, EIPS French Immersion Consultant and Assistant Principal</a:t>
            </a:r>
            <a:r>
              <a:rPr lang="en-US" sz="3600"/>
              <a:t>, </a:t>
            </a:r>
            <a:br>
              <a:rPr lang="en-US" sz="3600"/>
            </a:br>
            <a:r>
              <a:rPr lang="en-US" sz="3600"/>
              <a:t>École </a:t>
            </a:r>
            <a:r>
              <a:rPr lang="en-US" sz="3600" dirty="0"/>
              <a:t>Campbelltown</a:t>
            </a:r>
          </a:p>
          <a:p>
            <a:pPr marL="0" indent="0">
              <a:buNone/>
            </a:pPr>
            <a:endParaRPr lang="en-US" dirty="0"/>
          </a:p>
        </p:txBody>
      </p:sp>
    </p:spTree>
    <p:extLst>
      <p:ext uri="{BB962C8B-B14F-4D97-AF65-F5344CB8AC3E}">
        <p14:creationId xmlns:p14="http://schemas.microsoft.com/office/powerpoint/2010/main" val="21996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French Immersion Certificate</a:t>
            </a:r>
          </a:p>
        </p:txBody>
      </p:sp>
      <p:sp>
        <p:nvSpPr>
          <p:cNvPr id="3" name="Content Placeholder 2"/>
          <p:cNvSpPr>
            <a:spLocks noGrp="1"/>
          </p:cNvSpPr>
          <p:nvPr>
            <p:ph idx="1"/>
          </p:nvPr>
        </p:nvSpPr>
        <p:spPr>
          <a:xfrm>
            <a:off x="1103312" y="1384664"/>
            <a:ext cx="8946541" cy="4863736"/>
          </a:xfrm>
        </p:spPr>
        <p:txBody>
          <a:bodyPr>
            <a:normAutofit fontScale="92500" lnSpcReduction="20000"/>
          </a:bodyPr>
          <a:lstStyle/>
          <a:p>
            <a:r>
              <a:rPr lang="en-US" sz="2200"/>
              <a:t>Elk Island will award a French Immersion Certificate to students who:</a:t>
            </a:r>
            <a:br>
              <a:rPr lang="en-US" sz="2200"/>
            </a:br>
            <a:endParaRPr lang="en-CA" sz="2200"/>
          </a:p>
          <a:p>
            <a:pPr lvl="0">
              <a:buFont typeface="Wingdings" panose="05000000000000000000" pitchFamily="2" charset="2"/>
              <a:buChar char="§"/>
            </a:pPr>
            <a:r>
              <a:rPr lang="en-US" sz="2200"/>
              <a:t>Complete at least 2 French courses (one of which must be FLA) to the 30 level</a:t>
            </a:r>
          </a:p>
          <a:p>
            <a:pPr>
              <a:buFont typeface="Wingdings" panose="05000000000000000000" pitchFamily="2" charset="2"/>
              <a:buChar char="§"/>
            </a:pPr>
            <a:endParaRPr lang="en-CA" sz="2200"/>
          </a:p>
          <a:p>
            <a:pPr lvl="0">
              <a:buFont typeface="Wingdings" panose="05000000000000000000" pitchFamily="2" charset="2"/>
              <a:buChar char="§"/>
            </a:pPr>
            <a:r>
              <a:rPr lang="en-US" sz="2200"/>
              <a:t>At least 30 total credits in French Immersion (6 Courses) over the three years in high school. </a:t>
            </a:r>
            <a:endParaRPr lang="en-CA" sz="2200"/>
          </a:p>
          <a:p>
            <a:r>
              <a:rPr lang="en-US" sz="2200"/>
              <a:t>                   </a:t>
            </a:r>
            <a:r>
              <a:rPr lang="fr-CA" sz="2200"/>
              <a:t>-  French </a:t>
            </a:r>
            <a:r>
              <a:rPr lang="fr-CA" sz="2200" err="1"/>
              <a:t>Language</a:t>
            </a:r>
            <a:r>
              <a:rPr lang="fr-CA" sz="2200"/>
              <a:t> Arts                           </a:t>
            </a:r>
            <a:r>
              <a:rPr lang="fr-FR" sz="2200"/>
              <a:t>-  Études Sociales</a:t>
            </a:r>
            <a:endParaRPr lang="en-CA" sz="2200"/>
          </a:p>
          <a:p>
            <a:r>
              <a:rPr lang="fr-CA" sz="2200"/>
              <a:t>                   -  Sciences                                                  -  Biologie</a:t>
            </a:r>
            <a:endParaRPr lang="en-CA" sz="2200"/>
          </a:p>
          <a:p>
            <a:r>
              <a:rPr lang="fr-CA" sz="2200"/>
              <a:t>                   </a:t>
            </a:r>
            <a:r>
              <a:rPr lang="en-US" sz="2200"/>
              <a:t>-  </a:t>
            </a:r>
            <a:r>
              <a:rPr lang="en-US" sz="2200" err="1"/>
              <a:t>Mathématiques</a:t>
            </a:r>
            <a:r>
              <a:rPr lang="en-US" sz="2200"/>
              <a:t>                                      -  </a:t>
            </a:r>
            <a:r>
              <a:rPr lang="en-US" sz="2200" err="1"/>
              <a:t>Chimie</a:t>
            </a:r>
            <a:r>
              <a:rPr lang="en-US" sz="2200"/>
              <a:t> </a:t>
            </a:r>
            <a:endParaRPr lang="en-CA" sz="2200"/>
          </a:p>
          <a:p>
            <a:pPr lvl="0"/>
            <a:endParaRPr lang="en-CA" sz="2200"/>
          </a:p>
          <a:p>
            <a:r>
              <a:rPr lang="fr-CA" sz="2200"/>
              <a:t>* Courses </a:t>
            </a:r>
            <a:r>
              <a:rPr lang="fr-CA" sz="2200" err="1"/>
              <a:t>offered</a:t>
            </a:r>
            <a:r>
              <a:rPr lang="fr-CA" sz="2200"/>
              <a:t> at the high </a:t>
            </a:r>
            <a:r>
              <a:rPr lang="fr-CA" sz="2200" err="1"/>
              <a:t>school</a:t>
            </a:r>
            <a:r>
              <a:rPr lang="fr-CA" sz="2200"/>
              <a:t> </a:t>
            </a:r>
            <a:r>
              <a:rPr lang="fr-CA" sz="2200" err="1"/>
              <a:t>level</a:t>
            </a:r>
            <a:r>
              <a:rPr lang="fr-CA" sz="2200"/>
              <a:t> </a:t>
            </a:r>
            <a:r>
              <a:rPr lang="fr-CA" sz="2200" err="1"/>
              <a:t>depend</a:t>
            </a:r>
            <a:r>
              <a:rPr lang="fr-CA" sz="2200"/>
              <a:t> on </a:t>
            </a:r>
            <a:r>
              <a:rPr lang="fr-CA" sz="2200" err="1"/>
              <a:t>that</a:t>
            </a:r>
            <a:r>
              <a:rPr lang="fr-CA" sz="2200"/>
              <a:t> </a:t>
            </a:r>
            <a:r>
              <a:rPr lang="fr-CA" sz="2200" err="1"/>
              <a:t>year’s</a:t>
            </a:r>
            <a:r>
              <a:rPr lang="fr-CA" sz="2200"/>
              <a:t> </a:t>
            </a:r>
            <a:r>
              <a:rPr lang="fr-CA" sz="2200" err="1"/>
              <a:t>interest</a:t>
            </a:r>
            <a:r>
              <a:rPr lang="fr-CA" sz="2200"/>
              <a:t> and </a:t>
            </a:r>
            <a:r>
              <a:rPr lang="fr-CA" sz="2200" err="1"/>
              <a:t>student</a:t>
            </a:r>
            <a:r>
              <a:rPr lang="fr-CA" sz="2200"/>
              <a:t> body. Over the </a:t>
            </a:r>
            <a:r>
              <a:rPr lang="fr-CA" sz="2200" err="1"/>
              <a:t>past</a:t>
            </a:r>
            <a:r>
              <a:rPr lang="fr-CA" sz="2200"/>
              <a:t> few </a:t>
            </a:r>
            <a:r>
              <a:rPr lang="fr-CA" sz="2200" err="1"/>
              <a:t>years</a:t>
            </a:r>
            <a:r>
              <a:rPr lang="fr-CA" sz="2200"/>
              <a:t>, Biologie 30 and Chimie 30 have been </a:t>
            </a:r>
            <a:r>
              <a:rPr lang="fr-CA" sz="2200" err="1"/>
              <a:t>offered</a:t>
            </a:r>
            <a:r>
              <a:rPr lang="fr-CA" sz="2200"/>
              <a:t> in </a:t>
            </a:r>
            <a:r>
              <a:rPr lang="fr-CA" sz="2200" err="1"/>
              <a:t>alternating</a:t>
            </a:r>
            <a:r>
              <a:rPr lang="fr-CA" sz="2200"/>
              <a:t> </a:t>
            </a:r>
            <a:r>
              <a:rPr lang="fr-CA" sz="2200" err="1"/>
              <a:t>years</a:t>
            </a:r>
            <a:r>
              <a:rPr lang="fr-CA" sz="2200"/>
              <a:t>. </a:t>
            </a:r>
            <a:endParaRPr lang="en-CA" sz="2200"/>
          </a:p>
          <a:p>
            <a:endParaRPr lang="en-US"/>
          </a:p>
        </p:txBody>
      </p:sp>
    </p:spTree>
    <p:extLst>
      <p:ext uri="{BB962C8B-B14F-4D97-AF65-F5344CB8AC3E}">
        <p14:creationId xmlns:p14="http://schemas.microsoft.com/office/powerpoint/2010/main" val="338795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91440"/>
            <a:ext cx="9404723" cy="1761808"/>
          </a:xfrm>
        </p:spPr>
        <p:txBody>
          <a:bodyPr>
            <a:normAutofit fontScale="90000"/>
          </a:bodyPr>
          <a:lstStyle/>
          <a:p>
            <a:r>
              <a:rPr lang="en-US" dirty="0"/>
              <a:t>Once in French Language Arts 30</a:t>
            </a:r>
            <a:br>
              <a:rPr lang="en-US" dirty="0"/>
            </a:br>
            <a:r>
              <a:rPr lang="en-US" dirty="0"/>
              <a:t>Students will have the opportunity to write the DELF exam at the B2 level.</a:t>
            </a:r>
          </a:p>
        </p:txBody>
      </p:sp>
      <p:sp>
        <p:nvSpPr>
          <p:cNvPr id="3" name="Content Placeholder 2"/>
          <p:cNvSpPr>
            <a:spLocks noGrp="1"/>
          </p:cNvSpPr>
          <p:nvPr>
            <p:ph idx="1"/>
          </p:nvPr>
        </p:nvSpPr>
        <p:spPr>
          <a:xfrm>
            <a:off x="1103312" y="2052919"/>
            <a:ext cx="8946541" cy="3707802"/>
          </a:xfrm>
        </p:spPr>
        <p:txBody>
          <a:bodyPr>
            <a:noAutofit/>
          </a:bodyPr>
          <a:lstStyle/>
          <a:p>
            <a:r>
              <a:rPr lang="en-US" sz="2400" dirty="0"/>
              <a:t>What is the DELF exam?</a:t>
            </a:r>
          </a:p>
          <a:p>
            <a:r>
              <a:rPr lang="en-US" sz="2400" dirty="0"/>
              <a:t>Le </a:t>
            </a:r>
            <a:r>
              <a:rPr lang="en-US" sz="2400" dirty="0" err="1"/>
              <a:t>Diplome</a:t>
            </a:r>
            <a:r>
              <a:rPr lang="en-US" sz="2400" dirty="0"/>
              <a:t> </a:t>
            </a:r>
            <a:r>
              <a:rPr lang="en-US" sz="2400" dirty="0" err="1"/>
              <a:t>d’etudes</a:t>
            </a:r>
            <a:r>
              <a:rPr lang="en-US" sz="2400" dirty="0"/>
              <a:t> de langue </a:t>
            </a:r>
            <a:r>
              <a:rPr lang="en-US" sz="2400" dirty="0" err="1"/>
              <a:t>francaise</a:t>
            </a:r>
            <a:r>
              <a:rPr lang="en-US" sz="2400" dirty="0"/>
              <a:t> (DELF) is an international diploma officially awarded by the French Ministry of Education to certify the French language skills of candidates from outside France.</a:t>
            </a:r>
          </a:p>
          <a:p>
            <a:r>
              <a:rPr lang="en-US" sz="2400" dirty="0"/>
              <a:t>The certification is good for life!</a:t>
            </a:r>
            <a:endParaRPr lang="fr-CA" sz="2400" dirty="0"/>
          </a:p>
          <a:p>
            <a:r>
              <a:rPr lang="fr-CA" sz="2400" dirty="0"/>
              <a:t>At </a:t>
            </a:r>
            <a:r>
              <a:rPr lang="fr-CA" sz="2400" dirty="0" err="1"/>
              <a:t>this</a:t>
            </a:r>
            <a:r>
              <a:rPr lang="fr-CA" sz="2400" dirty="0"/>
              <a:t> </a:t>
            </a:r>
            <a:r>
              <a:rPr lang="fr-CA" sz="2400" dirty="0" err="1"/>
              <a:t>level</a:t>
            </a:r>
            <a:r>
              <a:rPr lang="fr-CA" sz="2400" dirty="0"/>
              <a:t>, the </a:t>
            </a:r>
            <a:r>
              <a:rPr lang="fr-CA" sz="2400" dirty="0" err="1"/>
              <a:t>student</a:t>
            </a:r>
            <a:r>
              <a:rPr lang="fr-CA" sz="2400" dirty="0"/>
              <a:t> has a </a:t>
            </a:r>
            <a:r>
              <a:rPr lang="fr-CA" sz="2400" dirty="0" err="1"/>
              <a:t>degree</a:t>
            </a:r>
            <a:r>
              <a:rPr lang="fr-CA" sz="2400" dirty="0"/>
              <a:t> of </a:t>
            </a:r>
            <a:r>
              <a:rPr lang="fr-CA" sz="2400" dirty="0" err="1"/>
              <a:t>fluency</a:t>
            </a:r>
            <a:r>
              <a:rPr lang="fr-CA" sz="2400" dirty="0"/>
              <a:t> and </a:t>
            </a:r>
            <a:r>
              <a:rPr lang="fr-CA" sz="2400" dirty="0" err="1"/>
              <a:t>spontaneity</a:t>
            </a:r>
            <a:r>
              <a:rPr lang="fr-CA" sz="2400" dirty="0"/>
              <a:t> in interactions and </a:t>
            </a:r>
            <a:r>
              <a:rPr lang="fr-CA" sz="2400" dirty="0" err="1"/>
              <a:t>is</a:t>
            </a:r>
            <a:r>
              <a:rPr lang="fr-CA" sz="2400" dirty="0"/>
              <a:t> capable of </a:t>
            </a:r>
            <a:r>
              <a:rPr lang="fr-CA" sz="2400" dirty="0" err="1"/>
              <a:t>correcting</a:t>
            </a:r>
            <a:r>
              <a:rPr lang="fr-CA" sz="2400" dirty="0"/>
              <a:t> </a:t>
            </a:r>
            <a:r>
              <a:rPr lang="fr-CA" sz="2400" dirty="0" err="1"/>
              <a:t>his</a:t>
            </a:r>
            <a:r>
              <a:rPr lang="fr-CA" sz="2400" dirty="0"/>
              <a:t>/</a:t>
            </a:r>
            <a:r>
              <a:rPr lang="fr-CA" sz="2400" dirty="0" err="1"/>
              <a:t>her</a:t>
            </a:r>
            <a:r>
              <a:rPr lang="fr-CA" sz="2400" dirty="0"/>
              <a:t> </a:t>
            </a:r>
            <a:r>
              <a:rPr lang="fr-CA" sz="2400" dirty="0" err="1"/>
              <a:t>own</a:t>
            </a:r>
            <a:r>
              <a:rPr lang="fr-CA" sz="2400" dirty="0"/>
              <a:t> </a:t>
            </a:r>
            <a:r>
              <a:rPr lang="fr-CA" sz="2400" dirty="0" err="1"/>
              <a:t>mistakes</a:t>
            </a:r>
            <a:r>
              <a:rPr lang="fr-CA" sz="2400" dirty="0"/>
              <a:t>.</a:t>
            </a:r>
            <a:endParaRPr lang="en-US" sz="2400" dirty="0"/>
          </a:p>
        </p:txBody>
      </p:sp>
    </p:spTree>
    <p:extLst>
      <p:ext uri="{BB962C8B-B14F-4D97-AF65-F5344CB8AC3E}">
        <p14:creationId xmlns:p14="http://schemas.microsoft.com/office/powerpoint/2010/main" val="3011588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66482"/>
            <a:ext cx="12185315" cy="5521750"/>
          </a:xfrm>
          <a:prstGeom prst="rect">
            <a:avLst/>
          </a:prstGeom>
        </p:spPr>
      </p:pic>
    </p:spTree>
    <p:extLst>
      <p:ext uri="{BB962C8B-B14F-4D97-AF65-F5344CB8AC3E}">
        <p14:creationId xmlns:p14="http://schemas.microsoft.com/office/powerpoint/2010/main" val="188669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Students may take the DELF……….</a:t>
            </a:r>
          </a:p>
        </p:txBody>
      </p:sp>
      <p:sp>
        <p:nvSpPr>
          <p:cNvPr id="3" name="Content Placeholder 2"/>
          <p:cNvSpPr>
            <a:spLocks noGrp="1"/>
          </p:cNvSpPr>
          <p:nvPr>
            <p:ph idx="1"/>
          </p:nvPr>
        </p:nvSpPr>
        <p:spPr/>
        <p:txBody>
          <a:bodyPr>
            <a:normAutofit/>
          </a:bodyPr>
          <a:lstStyle/>
          <a:p>
            <a:r>
              <a:rPr lang="en-US" sz="3600"/>
              <a:t>To be assessed with the same international language standards as candidates in 173 countries</a:t>
            </a:r>
          </a:p>
          <a:p>
            <a:r>
              <a:rPr lang="en-US" sz="3600"/>
              <a:t>To continue studies at a French university</a:t>
            </a:r>
          </a:p>
          <a:p>
            <a:r>
              <a:rPr lang="en-US" sz="3600"/>
              <a:t>To complement language education with a universally recognized diploma</a:t>
            </a:r>
          </a:p>
          <a:p>
            <a:endParaRPr lang="en-US"/>
          </a:p>
        </p:txBody>
      </p:sp>
    </p:spTree>
    <p:extLst>
      <p:ext uri="{BB962C8B-B14F-4D97-AF65-F5344CB8AC3E}">
        <p14:creationId xmlns:p14="http://schemas.microsoft.com/office/powerpoint/2010/main" val="1848328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 2 </a:t>
            </a:r>
          </a:p>
        </p:txBody>
      </p:sp>
      <p:sp>
        <p:nvSpPr>
          <p:cNvPr id="3" name="Content Placeholder 2"/>
          <p:cNvSpPr>
            <a:spLocks noGrp="1"/>
          </p:cNvSpPr>
          <p:nvPr>
            <p:ph idx="1"/>
          </p:nvPr>
        </p:nvSpPr>
        <p:spPr>
          <a:xfrm>
            <a:off x="337625" y="1175658"/>
            <a:ext cx="11254153" cy="5072742"/>
          </a:xfrm>
        </p:spPr>
        <p:txBody>
          <a:bodyPr vert="horz" lIns="91440" tIns="45720" rIns="91440" bIns="45720" rtlCol="0" anchor="t">
            <a:noAutofit/>
          </a:bodyPr>
          <a:lstStyle/>
          <a:p>
            <a:pPr>
              <a:lnSpc>
                <a:spcPct val="170000"/>
              </a:lnSpc>
            </a:pPr>
            <a:r>
              <a:rPr lang="en-US" sz="1100" dirty="0">
                <a:latin typeface="Arial Narrow" panose="020B0606020202030204" pitchFamily="34" charset="0"/>
              </a:rPr>
              <a:t>Bonjour! </a:t>
            </a:r>
            <a:r>
              <a:rPr lang="en-US" sz="1100" dirty="0" smtClean="0">
                <a:latin typeface="Arial Narrow" panose="020B0606020202030204" pitchFamily="34" charset="0"/>
              </a:rPr>
              <a:t> Je </a:t>
            </a:r>
            <a:r>
              <a:rPr lang="en-US" sz="1100" dirty="0" err="1">
                <a:latin typeface="Arial Narrow" panose="020B0606020202030204" pitchFamily="34" charset="0"/>
              </a:rPr>
              <a:t>suis</a:t>
            </a:r>
            <a:r>
              <a:rPr lang="en-US" sz="1100" dirty="0">
                <a:latin typeface="Arial Narrow" panose="020B0606020202030204" pitchFamily="34" charset="0"/>
              </a:rPr>
              <a:t> </a:t>
            </a:r>
            <a:r>
              <a:rPr lang="en-US" sz="1100" dirty="0" err="1">
                <a:latin typeface="Arial Narrow" panose="020B0606020202030204" pitchFamily="34" charset="0"/>
              </a:rPr>
              <a:t>une</a:t>
            </a:r>
            <a:r>
              <a:rPr lang="en-US" sz="1100" dirty="0">
                <a:latin typeface="Arial Narrow" panose="020B0606020202030204" pitchFamily="34" charset="0"/>
              </a:rPr>
              <a:t> </a:t>
            </a:r>
            <a:r>
              <a:rPr lang="en-US" sz="1100" dirty="0" err="1">
                <a:latin typeface="Arial Narrow" panose="020B0606020202030204" pitchFamily="34" charset="0"/>
              </a:rPr>
              <a:t>étudiante</a:t>
            </a:r>
            <a:r>
              <a:rPr lang="en-US" sz="1100" dirty="0">
                <a:latin typeface="Arial Narrow" panose="020B0606020202030204" pitchFamily="34" charset="0"/>
              </a:rPr>
              <a:t> de 12me </a:t>
            </a:r>
            <a:r>
              <a:rPr lang="en-US" sz="1100" dirty="0" err="1">
                <a:latin typeface="Arial Narrow" panose="020B0606020202030204" pitchFamily="34" charset="0"/>
              </a:rPr>
              <a:t>année</a:t>
            </a:r>
            <a:r>
              <a:rPr lang="en-US" sz="1100" dirty="0">
                <a:latin typeface="Arial Narrow" panose="020B0606020202030204" pitchFamily="34" charset="0"/>
              </a:rPr>
              <a:t> </a:t>
            </a:r>
            <a:r>
              <a:rPr lang="en-US" sz="1100" dirty="0" err="1">
                <a:latin typeface="Arial Narrow" panose="020B0606020202030204" pitchFamily="34" charset="0"/>
              </a:rPr>
              <a:t>dans</a:t>
            </a:r>
            <a:r>
              <a:rPr lang="en-US" sz="1100" dirty="0">
                <a:latin typeface="Arial Narrow" panose="020B0606020202030204" pitchFamily="34" charset="0"/>
              </a:rPr>
              <a:t> le </a:t>
            </a:r>
            <a:r>
              <a:rPr lang="en-US" sz="1100" dirty="0" err="1">
                <a:latin typeface="Arial Narrow" panose="020B0606020202030204" pitchFamily="34" charset="0"/>
              </a:rPr>
              <a:t>programme</a:t>
            </a:r>
            <a:r>
              <a:rPr lang="en-US" sz="1100" dirty="0">
                <a:latin typeface="Arial Narrow" panose="020B0606020202030204" pitchFamily="34" charset="0"/>
              </a:rPr>
              <a:t> </a:t>
            </a:r>
            <a:r>
              <a:rPr lang="en-US" sz="1100" dirty="0" err="1">
                <a:latin typeface="Arial Narrow" panose="020B0606020202030204" pitchFamily="34" charset="0"/>
              </a:rPr>
              <a:t>d’Immersion</a:t>
            </a:r>
            <a:r>
              <a:rPr lang="en-US" sz="1100" dirty="0">
                <a:latin typeface="Arial Narrow" panose="020B0606020202030204" pitchFamily="34" charset="0"/>
              </a:rPr>
              <a:t> </a:t>
            </a:r>
            <a:r>
              <a:rPr lang="en-US" sz="1100" dirty="0" err="1">
                <a:latin typeface="Arial Narrow" panose="020B0606020202030204" pitchFamily="34" charset="0"/>
              </a:rPr>
              <a:t>Français</a:t>
            </a:r>
            <a:r>
              <a:rPr lang="en-US" sz="1100" dirty="0">
                <a:latin typeface="Arial Narrow" panose="020B0606020202030204" pitchFamily="34" charset="0"/>
              </a:rPr>
              <a:t> </a:t>
            </a:r>
            <a:r>
              <a:rPr lang="en-US" sz="1100" dirty="0" err="1">
                <a:latin typeface="Arial Narrow" panose="020B0606020202030204" pitchFamily="34" charset="0"/>
              </a:rPr>
              <a:t>ici</a:t>
            </a:r>
            <a:r>
              <a:rPr lang="en-US" sz="1100" dirty="0">
                <a:latin typeface="Arial Narrow" panose="020B0606020202030204" pitchFamily="34" charset="0"/>
              </a:rPr>
              <a:t> à </a:t>
            </a:r>
            <a:r>
              <a:rPr lang="en-US" sz="1100" dirty="0" err="1">
                <a:latin typeface="Arial Narrow" panose="020B0606020202030204" pitchFamily="34" charset="0"/>
              </a:rPr>
              <a:t>Ardrossan</a:t>
            </a:r>
            <a:r>
              <a:rPr lang="en-US" sz="1100" dirty="0">
                <a:latin typeface="Arial Narrow" panose="020B0606020202030204" pitchFamily="34" charset="0"/>
              </a:rPr>
              <a:t>. So being in a French Immersion program offers a lot of perks. I’m not here to share statistics and studies with you, I’m sure you’ve already heard those, but I am here today to share with you my experiences in French Immersion programs and how they’ve benefited me. So I started in the French Immersion program when I was in kindergarten at </a:t>
            </a:r>
            <a:r>
              <a:rPr lang="en-US" sz="1100" dirty="0" err="1">
                <a:latin typeface="Arial Narrow" panose="020B0606020202030204" pitchFamily="34" charset="0"/>
              </a:rPr>
              <a:t>École</a:t>
            </a:r>
            <a:r>
              <a:rPr lang="en-US" sz="1100" dirty="0">
                <a:latin typeface="Arial Narrow" panose="020B0606020202030204" pitchFamily="34" charset="0"/>
              </a:rPr>
              <a:t> </a:t>
            </a:r>
            <a:r>
              <a:rPr lang="en-US" sz="1100" dirty="0" err="1">
                <a:latin typeface="Arial Narrow" panose="020B0606020202030204" pitchFamily="34" charset="0"/>
              </a:rPr>
              <a:t>Campbelltown</a:t>
            </a:r>
            <a:r>
              <a:rPr lang="en-US" sz="1100" dirty="0">
                <a:latin typeface="Arial Narrow" panose="020B0606020202030204" pitchFamily="34" charset="0"/>
              </a:rPr>
              <a:t>. Learning a second language helped me grow the creative side of my brain and become interested in music. Then on to Sherwood Heights, where I continued to grow academically and creatively.  At Sherwood Heights, I really started to appreciate French as a language and it is where I really started to notice the benefits of French Immersion. I came to </a:t>
            </a:r>
            <a:r>
              <a:rPr lang="en-US" sz="1100" dirty="0" err="1">
                <a:latin typeface="Arial Narrow" panose="020B0606020202030204" pitchFamily="34" charset="0"/>
              </a:rPr>
              <a:t>Ardrossan</a:t>
            </a:r>
            <a:r>
              <a:rPr lang="en-US" sz="1100" dirty="0">
                <a:latin typeface="Arial Narrow" panose="020B0606020202030204" pitchFamily="34" charset="0"/>
              </a:rPr>
              <a:t> for grade 10. I was pretty nervous, to be honest, I had really enjoyed my French Immersion education so far, becoming exposed to new culture, music and my personal </a:t>
            </a:r>
            <a:r>
              <a:rPr lang="en-US" sz="1100" dirty="0" err="1">
                <a:latin typeface="Arial Narrow" panose="020B0606020202030204" pitchFamily="34" charset="0"/>
              </a:rPr>
              <a:t>favourite</a:t>
            </a:r>
            <a:r>
              <a:rPr lang="en-US" sz="1100" dirty="0">
                <a:latin typeface="Arial Narrow" panose="020B0606020202030204" pitchFamily="34" charset="0"/>
              </a:rPr>
              <a:t>, travelling. But coming from my junior high in a class where I knew everyone and coming to a new school where I knew virtually no one besides the 15 or so kids who had also come from my junior high was really nerve-racking. In the end, though, these nerves were unfounded. What I found when I came to </a:t>
            </a:r>
            <a:r>
              <a:rPr lang="en-US" sz="1100" dirty="0" err="1">
                <a:latin typeface="Arial Narrow" panose="020B0606020202030204" pitchFamily="34" charset="0"/>
              </a:rPr>
              <a:t>Ardrossan</a:t>
            </a:r>
            <a:r>
              <a:rPr lang="en-US" sz="1100" dirty="0">
                <a:latin typeface="Arial Narrow" panose="020B0606020202030204" pitchFamily="34" charset="0"/>
              </a:rPr>
              <a:t> was an amazing community, especially within the French Immersion program, strong programs and amazing teachers. When you go through a French Immersion program you are with many of the same kids in lots of your classes and lots of the same teachers as well. This creates a trust and bond that is really hard to find in other programs and classes. On top of the community and teachers at </a:t>
            </a:r>
            <a:r>
              <a:rPr lang="en-US" sz="1100" dirty="0" err="1">
                <a:latin typeface="Arial Narrow" panose="020B0606020202030204" pitchFamily="34" charset="0"/>
              </a:rPr>
              <a:t>Ardrossan</a:t>
            </a:r>
            <a:r>
              <a:rPr lang="en-US" sz="1100" dirty="0">
                <a:latin typeface="Arial Narrow" panose="020B0606020202030204" pitchFamily="34" charset="0"/>
              </a:rPr>
              <a:t>, the academics, especially in the French Immersion program, really impressed me. I am a very academic student, I enjoy learning and coming to school, and to find teachers and classmates that helped push me to work harder and become smarter was awesome! Because of the strong academics and inspiring teachers in French Immersion, I was able to confidently apply for the WISEST summer research program. This program allowed me to work in an engineering physics lab at the </a:t>
            </a:r>
            <a:r>
              <a:rPr lang="en-US" sz="1100" dirty="0" err="1">
                <a:latin typeface="Arial Narrow" panose="020B0606020202030204" pitchFamily="34" charset="0"/>
              </a:rPr>
              <a:t>UofA</a:t>
            </a:r>
            <a:r>
              <a:rPr lang="en-US" sz="1100" dirty="0">
                <a:latin typeface="Arial Narrow" panose="020B0606020202030204" pitchFamily="34" charset="0"/>
              </a:rPr>
              <a:t> last summer and it was a life-changing experience.  Asides from the French Immersion program and community being incredibly strong at </a:t>
            </a:r>
            <a:r>
              <a:rPr lang="en-US" sz="1100" dirty="0" err="1">
                <a:latin typeface="Arial Narrow" panose="020B0606020202030204" pitchFamily="34" charset="0"/>
              </a:rPr>
              <a:t>Ardrossan</a:t>
            </a:r>
            <a:r>
              <a:rPr lang="en-US" sz="1100" dirty="0">
                <a:latin typeface="Arial Narrow" panose="020B0606020202030204" pitchFamily="34" charset="0"/>
              </a:rPr>
              <a:t>, our other programs are very active. Whether music, art, drama, sports or academics are your niche you will find an amazing group of students and teachers within each one. I am highly involved in the band program here, which includes four concert bands, jazz bands and other student-run ensembles. I found a home away from home in the band room when I came to </a:t>
            </a:r>
            <a:r>
              <a:rPr lang="en-US" sz="1100" dirty="0" err="1">
                <a:latin typeface="Arial Narrow" panose="020B0606020202030204" pitchFamily="34" charset="0"/>
              </a:rPr>
              <a:t>Ardrossan</a:t>
            </a:r>
            <a:r>
              <a:rPr lang="en-US" sz="1100" dirty="0">
                <a:latin typeface="Arial Narrow" panose="020B0606020202030204" pitchFamily="34" charset="0"/>
              </a:rPr>
              <a:t> and our bands are very highly ranked in the province, just as our sports team and drama program are as well. </a:t>
            </a:r>
            <a:r>
              <a:rPr lang="en-US" sz="1100" dirty="0" err="1">
                <a:latin typeface="Arial Narrow" panose="020B0606020202030204" pitchFamily="34" charset="0"/>
              </a:rPr>
              <a:t>Enfin</a:t>
            </a:r>
            <a:r>
              <a:rPr lang="en-US" sz="1100" dirty="0">
                <a:latin typeface="Arial Narrow" panose="020B0606020202030204" pitchFamily="34" charset="0"/>
              </a:rPr>
              <a:t>, </a:t>
            </a:r>
            <a:r>
              <a:rPr lang="en-US" sz="1100" dirty="0" err="1">
                <a:latin typeface="Arial Narrow" panose="020B0606020202030204" pitchFamily="34" charset="0"/>
              </a:rPr>
              <a:t>Ardrossan</a:t>
            </a:r>
            <a:r>
              <a:rPr lang="en-US" sz="1100" dirty="0">
                <a:latin typeface="Arial Narrow" panose="020B0606020202030204" pitchFamily="34" charset="0"/>
              </a:rPr>
              <a:t> </a:t>
            </a:r>
            <a:r>
              <a:rPr lang="en-US" sz="1100" dirty="0" err="1">
                <a:latin typeface="Arial Narrow" panose="020B0606020202030204" pitchFamily="34" charset="0"/>
              </a:rPr>
              <a:t>est</a:t>
            </a:r>
            <a:r>
              <a:rPr lang="en-US" sz="1100" dirty="0">
                <a:latin typeface="Arial Narrow" panose="020B0606020202030204" pitchFamily="34" charset="0"/>
              </a:rPr>
              <a:t> </a:t>
            </a:r>
            <a:r>
              <a:rPr lang="en-US" sz="1100" dirty="0" err="1">
                <a:latin typeface="Arial Narrow" panose="020B0606020202030204" pitchFamily="34" charset="0"/>
              </a:rPr>
              <a:t>une</a:t>
            </a:r>
            <a:r>
              <a:rPr lang="en-US" sz="1100" dirty="0">
                <a:latin typeface="Arial Narrow" panose="020B0606020202030204" pitchFamily="34" charset="0"/>
              </a:rPr>
              <a:t> </a:t>
            </a:r>
            <a:r>
              <a:rPr lang="en-US" sz="1100" dirty="0" err="1">
                <a:latin typeface="Arial Narrow" panose="020B0606020202030204" pitchFamily="34" charset="0"/>
              </a:rPr>
              <a:t>école</a:t>
            </a:r>
            <a:r>
              <a:rPr lang="en-US" sz="1100" dirty="0">
                <a:latin typeface="Arial Narrow" panose="020B0606020202030204" pitchFamily="34" charset="0"/>
              </a:rPr>
              <a:t> </a:t>
            </a:r>
            <a:r>
              <a:rPr lang="en-US" sz="1100" dirty="0" err="1">
                <a:latin typeface="Arial Narrow" panose="020B0606020202030204" pitchFamily="34" charset="0"/>
              </a:rPr>
              <a:t>fantastique</a:t>
            </a:r>
            <a:r>
              <a:rPr lang="en-US" sz="1100" dirty="0">
                <a:latin typeface="Arial Narrow" panose="020B0606020202030204" pitchFamily="34" charset="0"/>
              </a:rPr>
              <a:t>, </a:t>
            </a:r>
            <a:r>
              <a:rPr lang="en-US" sz="1100" dirty="0" err="1">
                <a:latin typeface="Arial Narrow" panose="020B0606020202030204" pitchFamily="34" charset="0"/>
              </a:rPr>
              <a:t>notamment</a:t>
            </a:r>
            <a:r>
              <a:rPr lang="en-US" sz="1100" dirty="0">
                <a:latin typeface="Arial Narrow" panose="020B0606020202030204" pitchFamily="34" charset="0"/>
              </a:rPr>
              <a:t> pour </a:t>
            </a:r>
            <a:r>
              <a:rPr lang="en-US" sz="1100" dirty="0" err="1">
                <a:latin typeface="Arial Narrow" panose="020B0606020202030204" pitchFamily="34" charset="0"/>
              </a:rPr>
              <a:t>l’Immersion</a:t>
            </a:r>
            <a:r>
              <a:rPr lang="en-US" sz="1100" dirty="0">
                <a:latin typeface="Arial Narrow" panose="020B0606020202030204" pitchFamily="34" charset="0"/>
              </a:rPr>
              <a:t> </a:t>
            </a:r>
            <a:r>
              <a:rPr lang="en-US" sz="1100" dirty="0" err="1">
                <a:latin typeface="Arial Narrow" panose="020B0606020202030204" pitchFamily="34" charset="0"/>
              </a:rPr>
              <a:t>Français</a:t>
            </a:r>
            <a:r>
              <a:rPr lang="en-US" sz="1100" dirty="0">
                <a:latin typeface="Arial Narrow" panose="020B0606020202030204" pitchFamily="34" charset="0"/>
              </a:rPr>
              <a:t>. </a:t>
            </a:r>
            <a:r>
              <a:rPr lang="en-US" sz="1100" dirty="0" err="1">
                <a:latin typeface="Arial Narrow" panose="020B0606020202030204" pitchFamily="34" charset="0"/>
              </a:rPr>
              <a:t>J’ai</a:t>
            </a:r>
            <a:r>
              <a:rPr lang="en-US" sz="1100" dirty="0">
                <a:latin typeface="Arial Narrow" panose="020B0606020202030204" pitchFamily="34" charset="0"/>
              </a:rPr>
              <a:t> </a:t>
            </a:r>
            <a:r>
              <a:rPr lang="en-US" sz="1100" dirty="0" err="1">
                <a:latin typeface="Arial Narrow" panose="020B0606020202030204" pitchFamily="34" charset="0"/>
              </a:rPr>
              <a:t>rencontré</a:t>
            </a:r>
            <a:r>
              <a:rPr lang="en-US" sz="1100" dirty="0">
                <a:latin typeface="Arial Narrow" panose="020B0606020202030204" pitchFamily="34" charset="0"/>
              </a:rPr>
              <a:t> </a:t>
            </a:r>
            <a:r>
              <a:rPr lang="en-US" sz="1100" dirty="0" err="1">
                <a:latin typeface="Arial Narrow" panose="020B0606020202030204" pitchFamily="34" charset="0"/>
              </a:rPr>
              <a:t>quelques</a:t>
            </a:r>
            <a:r>
              <a:rPr lang="en-US" sz="1100" dirty="0">
                <a:latin typeface="Arial Narrow" panose="020B0606020202030204" pitchFamily="34" charset="0"/>
              </a:rPr>
              <a:t> un de </a:t>
            </a:r>
            <a:r>
              <a:rPr lang="en-US" sz="1100" dirty="0" err="1">
                <a:latin typeface="Arial Narrow" panose="020B0606020202030204" pitchFamily="34" charset="0"/>
              </a:rPr>
              <a:t>mes</a:t>
            </a:r>
            <a:r>
              <a:rPr lang="en-US" sz="1100" dirty="0">
                <a:latin typeface="Arial Narrow" panose="020B0606020202030204" pitchFamily="34" charset="0"/>
              </a:rPr>
              <a:t> </a:t>
            </a:r>
            <a:r>
              <a:rPr lang="en-US" sz="1100" dirty="0" err="1">
                <a:latin typeface="Arial Narrow" panose="020B0606020202030204" pitchFamily="34" charset="0"/>
              </a:rPr>
              <a:t>meilleures</a:t>
            </a:r>
            <a:r>
              <a:rPr lang="en-US" sz="1100" dirty="0">
                <a:latin typeface="Arial Narrow" panose="020B0606020202030204" pitchFamily="34" charset="0"/>
              </a:rPr>
              <a:t> </a:t>
            </a:r>
            <a:r>
              <a:rPr lang="en-US" sz="1100" dirty="0" err="1">
                <a:latin typeface="Arial Narrow" panose="020B0606020202030204" pitchFamily="34" charset="0"/>
              </a:rPr>
              <a:t>amies</a:t>
            </a:r>
            <a:r>
              <a:rPr lang="en-US" sz="1100" dirty="0">
                <a:latin typeface="Arial Narrow" panose="020B0606020202030204" pitchFamily="34" charset="0"/>
              </a:rPr>
              <a:t> </a:t>
            </a:r>
            <a:r>
              <a:rPr lang="en-US" sz="1100" dirty="0" err="1">
                <a:latin typeface="Arial Narrow" panose="020B0606020202030204" pitchFamily="34" charset="0"/>
              </a:rPr>
              <a:t>ici</a:t>
            </a:r>
            <a:r>
              <a:rPr lang="en-US" sz="1100" dirty="0">
                <a:latin typeface="Arial Narrow" panose="020B0606020202030204" pitchFamily="34" charset="0"/>
              </a:rPr>
              <a:t> à </a:t>
            </a:r>
            <a:r>
              <a:rPr lang="en-US" sz="1100" dirty="0" err="1">
                <a:latin typeface="Arial Narrow" panose="020B0606020202030204" pitchFamily="34" charset="0"/>
              </a:rPr>
              <a:t>Ardrossan</a:t>
            </a:r>
            <a:r>
              <a:rPr lang="en-US" sz="1100" dirty="0">
                <a:latin typeface="Arial Narrow" panose="020B0606020202030204" pitchFamily="34" charset="0"/>
              </a:rPr>
              <a:t> a cause de </a:t>
            </a:r>
            <a:r>
              <a:rPr lang="en-US" sz="1100" dirty="0" err="1">
                <a:latin typeface="Arial Narrow" panose="020B0606020202030204" pitchFamily="34" charset="0"/>
              </a:rPr>
              <a:t>notre</a:t>
            </a:r>
            <a:r>
              <a:rPr lang="en-US" sz="1100" dirty="0">
                <a:latin typeface="Arial Narrow" panose="020B0606020202030204" pitchFamily="34" charset="0"/>
              </a:rPr>
              <a:t> </a:t>
            </a:r>
            <a:r>
              <a:rPr lang="en-US" sz="1100" dirty="0" err="1">
                <a:latin typeface="Arial Narrow" panose="020B0606020202030204" pitchFamily="34" charset="0"/>
              </a:rPr>
              <a:t>communauté</a:t>
            </a:r>
            <a:r>
              <a:rPr lang="en-US" sz="1100" dirty="0">
                <a:latin typeface="Arial Narrow" panose="020B0606020202030204" pitchFamily="34" charset="0"/>
              </a:rPr>
              <a:t> fort. </a:t>
            </a:r>
            <a:r>
              <a:rPr lang="en-US" sz="1100" dirty="0" err="1">
                <a:latin typeface="Arial Narrow" panose="020B0606020202030204" pitchFamily="34" charset="0"/>
              </a:rPr>
              <a:t>J'espère</a:t>
            </a:r>
            <a:r>
              <a:rPr lang="en-US" sz="1100" dirty="0">
                <a:latin typeface="Arial Narrow" panose="020B0606020202030204" pitchFamily="34" charset="0"/>
              </a:rPr>
              <a:t> que </a:t>
            </a:r>
            <a:r>
              <a:rPr lang="en-US" sz="1100" dirty="0" err="1">
                <a:latin typeface="Arial Narrow" panose="020B0606020202030204" pitchFamily="34" charset="0"/>
              </a:rPr>
              <a:t>vous</a:t>
            </a:r>
            <a:r>
              <a:rPr lang="en-US" sz="1100" dirty="0">
                <a:latin typeface="Arial Narrow" panose="020B0606020202030204" pitchFamily="34" charset="0"/>
              </a:rPr>
              <a:t> </a:t>
            </a:r>
            <a:r>
              <a:rPr lang="en-US" sz="1100" dirty="0" err="1">
                <a:latin typeface="Arial Narrow" panose="020B0606020202030204" pitchFamily="34" charset="0"/>
              </a:rPr>
              <a:t>allez</a:t>
            </a:r>
            <a:r>
              <a:rPr lang="en-US" sz="1100" dirty="0">
                <a:latin typeface="Arial Narrow" panose="020B0606020202030204" pitchFamily="34" charset="0"/>
              </a:rPr>
              <a:t> </a:t>
            </a:r>
            <a:r>
              <a:rPr lang="en-US" sz="1100" dirty="0" err="1">
                <a:latin typeface="Arial Narrow" panose="020B0606020202030204" pitchFamily="34" charset="0"/>
              </a:rPr>
              <a:t>choisir</a:t>
            </a:r>
            <a:r>
              <a:rPr lang="en-US" sz="1100" dirty="0">
                <a:latin typeface="Arial Narrow" panose="020B0606020202030204" pitchFamily="34" charset="0"/>
              </a:rPr>
              <a:t> </a:t>
            </a:r>
            <a:r>
              <a:rPr lang="en-US" sz="1100" dirty="0" err="1">
                <a:latin typeface="Arial Narrow" panose="020B0606020202030204" pitchFamily="34" charset="0"/>
              </a:rPr>
              <a:t>Ardrossan</a:t>
            </a:r>
            <a:r>
              <a:rPr lang="en-US" sz="1100" dirty="0">
                <a:latin typeface="Arial Narrow" panose="020B0606020202030204" pitchFamily="34" charset="0"/>
              </a:rPr>
              <a:t> pour continuer </a:t>
            </a:r>
            <a:r>
              <a:rPr lang="en-US" sz="1100" dirty="0" err="1">
                <a:latin typeface="Arial Narrow" panose="020B0606020202030204" pitchFamily="34" charset="0"/>
              </a:rPr>
              <a:t>votre</a:t>
            </a:r>
            <a:r>
              <a:rPr lang="en-US" sz="1100" dirty="0">
                <a:latin typeface="Arial Narrow" panose="020B0606020202030204" pitchFamily="34" charset="0"/>
              </a:rPr>
              <a:t> </a:t>
            </a:r>
            <a:r>
              <a:rPr lang="en-US" sz="1100" dirty="0" err="1">
                <a:latin typeface="Arial Narrow" panose="020B0606020202030204" pitchFamily="34" charset="0"/>
              </a:rPr>
              <a:t>éducation</a:t>
            </a:r>
            <a:r>
              <a:rPr lang="en-US" sz="1100" dirty="0">
                <a:latin typeface="Arial Narrow" panose="020B0606020202030204" pitchFamily="34" charset="0"/>
              </a:rPr>
              <a:t> </a:t>
            </a:r>
            <a:r>
              <a:rPr lang="en-US" sz="1100" dirty="0" err="1">
                <a:latin typeface="Arial Narrow" panose="020B0606020202030204" pitchFamily="34" charset="0"/>
              </a:rPr>
              <a:t>d’Immersion</a:t>
            </a:r>
            <a:r>
              <a:rPr lang="en-US" sz="1100" dirty="0">
                <a:latin typeface="Arial Narrow" panose="020B0606020202030204" pitchFamily="34" charset="0"/>
              </a:rPr>
              <a:t> </a:t>
            </a:r>
            <a:r>
              <a:rPr lang="en-US" sz="1100" dirty="0" err="1">
                <a:latin typeface="Arial Narrow" panose="020B0606020202030204" pitchFamily="34" charset="0"/>
              </a:rPr>
              <a:t>Français</a:t>
            </a:r>
            <a:r>
              <a:rPr lang="en-US" sz="1100" dirty="0">
                <a:latin typeface="Arial Narrow" panose="020B0606020202030204" pitchFamily="34" charset="0"/>
              </a:rPr>
              <a:t> et je </a:t>
            </a:r>
            <a:r>
              <a:rPr lang="en-US" sz="1100" dirty="0" err="1">
                <a:latin typeface="Arial Narrow" panose="020B0606020202030204" pitchFamily="34" charset="0"/>
              </a:rPr>
              <a:t>vous</a:t>
            </a:r>
            <a:r>
              <a:rPr lang="en-US" sz="1100" dirty="0">
                <a:latin typeface="Arial Narrow" panose="020B0606020202030204" pitchFamily="34" charset="0"/>
              </a:rPr>
              <a:t> </a:t>
            </a:r>
            <a:r>
              <a:rPr lang="en-US" sz="1100" dirty="0" err="1">
                <a:latin typeface="Arial Narrow" panose="020B0606020202030204" pitchFamily="34" charset="0"/>
              </a:rPr>
              <a:t>souhaite</a:t>
            </a:r>
            <a:r>
              <a:rPr lang="en-US" sz="1100" dirty="0">
                <a:latin typeface="Arial Narrow" panose="020B0606020202030204" pitchFamily="34" charset="0"/>
              </a:rPr>
              <a:t> la bonne chance. </a:t>
            </a:r>
          </a:p>
          <a:p>
            <a:pPr>
              <a:lnSpc>
                <a:spcPct val="170000"/>
              </a:lnSpc>
            </a:pPr>
            <a:endParaRPr lang="en-US" sz="1100" dirty="0">
              <a:latin typeface="Arial Narrow" panose="020B0606020202030204" pitchFamily="34" charset="0"/>
            </a:endParaRPr>
          </a:p>
        </p:txBody>
      </p:sp>
    </p:spTree>
    <p:extLst>
      <p:ext uri="{BB962C8B-B14F-4D97-AF65-F5344CB8AC3E}">
        <p14:creationId xmlns:p14="http://schemas.microsoft.com/office/powerpoint/2010/main" val="955072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46111" y="2057400"/>
            <a:ext cx="10833126" cy="4195481"/>
          </a:xfrm>
        </p:spPr>
        <p:txBody>
          <a:bodyPr vert="horz" lIns="91440" tIns="45720" rIns="91440" bIns="45720" rtlCol="0" anchor="t">
            <a:normAutofit/>
          </a:bodyPr>
          <a:lstStyle/>
          <a:p>
            <a:pPr>
              <a:buNone/>
            </a:pPr>
            <a:r>
              <a:rPr lang="en-US" sz="2800" dirty="0"/>
              <a:t> </a:t>
            </a:r>
            <a:r>
              <a:rPr lang="en-US" sz="5400" dirty="0"/>
              <a:t> Do you still need </a:t>
            </a:r>
            <a:br>
              <a:rPr lang="en-US" sz="5400" dirty="0"/>
            </a:br>
            <a:r>
              <a:rPr lang="en-US" sz="5400" dirty="0"/>
              <a:t>another reason?</a:t>
            </a:r>
          </a:p>
          <a:p>
            <a:pPr marL="0" indent="0">
              <a:buNone/>
            </a:pPr>
            <a:endParaRPr lang="en-US" sz="5400" dirty="0"/>
          </a:p>
        </p:txBody>
      </p:sp>
    </p:spTree>
    <p:extLst>
      <p:ext uri="{BB962C8B-B14F-4D97-AF65-F5344CB8AC3E}">
        <p14:creationId xmlns:p14="http://schemas.microsoft.com/office/powerpoint/2010/main" val="2864221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French Immersion, a tool to enhance your English</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64435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434577556"/>
              </p:ext>
            </p:extLst>
          </p:nvPr>
        </p:nvGraphicFramePr>
        <p:xfrm>
          <a:off x="1500505" y="702643"/>
          <a:ext cx="9190990" cy="568228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703094" y="302533"/>
            <a:ext cx="6785811" cy="400110"/>
          </a:xfrm>
          <a:prstGeom prst="rect">
            <a:avLst/>
          </a:prstGeom>
          <a:noFill/>
        </p:spPr>
        <p:txBody>
          <a:bodyPr wrap="square" rtlCol="0">
            <a:spAutoFit/>
          </a:bodyPr>
          <a:lstStyle/>
          <a:p>
            <a:pPr algn="ctr"/>
            <a:r>
              <a:rPr lang="en-US" sz="2000" dirty="0"/>
              <a:t>English 30-1 2017-18</a:t>
            </a:r>
          </a:p>
        </p:txBody>
      </p:sp>
    </p:spTree>
    <p:extLst>
      <p:ext uri="{BB962C8B-B14F-4D97-AF65-F5344CB8AC3E}">
        <p14:creationId xmlns:p14="http://schemas.microsoft.com/office/powerpoint/2010/main" val="895220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935" y="221381"/>
            <a:ext cx="7865899" cy="847023"/>
          </a:xfrm>
        </p:spPr>
        <p:txBody>
          <a:bodyPr>
            <a:normAutofit/>
          </a:bodyPr>
          <a:lstStyle/>
          <a:p>
            <a:r>
              <a:rPr lang="en-US" dirty="0" err="1"/>
              <a:t>Ardrossan</a:t>
            </a:r>
            <a:r>
              <a:rPr lang="en-US" dirty="0"/>
              <a:t> </a:t>
            </a:r>
            <a:r>
              <a:rPr lang="en-US" dirty="0" err="1"/>
              <a:t>Biologie</a:t>
            </a:r>
            <a:r>
              <a:rPr lang="en-US" dirty="0"/>
              <a:t> 30 17/18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260" y="221381"/>
            <a:ext cx="6230718" cy="6230718"/>
          </a:xfrm>
          <a:prstGeom prst="rect">
            <a:avLst/>
          </a:prstGeom>
        </p:spPr>
      </p:pic>
      <p:graphicFrame>
        <p:nvGraphicFramePr>
          <p:cNvPr id="6" name="Chart 5"/>
          <p:cNvGraphicFramePr/>
          <p:nvPr>
            <p:extLst>
              <p:ext uri="{D42A27DB-BD31-4B8C-83A1-F6EECF244321}">
                <p14:modId xmlns:p14="http://schemas.microsoft.com/office/powerpoint/2010/main" val="2361533660"/>
              </p:ext>
            </p:extLst>
          </p:nvPr>
        </p:nvGraphicFramePr>
        <p:xfrm>
          <a:off x="1482942" y="606391"/>
          <a:ext cx="9206865" cy="5699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0396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523" y="338524"/>
            <a:ext cx="6180952" cy="6180952"/>
          </a:xfrm>
          <a:prstGeom prst="rect">
            <a:avLst/>
          </a:prstGeom>
        </p:spPr>
      </p:pic>
      <p:graphicFrame>
        <p:nvGraphicFramePr>
          <p:cNvPr id="3" name="Chart 2"/>
          <p:cNvGraphicFramePr/>
          <p:nvPr>
            <p:extLst>
              <p:ext uri="{D42A27DB-BD31-4B8C-83A1-F6EECF244321}">
                <p14:modId xmlns:p14="http://schemas.microsoft.com/office/powerpoint/2010/main" val="2575419031"/>
              </p:ext>
            </p:extLst>
          </p:nvPr>
        </p:nvGraphicFramePr>
        <p:xfrm>
          <a:off x="1555750" y="473075"/>
          <a:ext cx="9080500" cy="59118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262964" y="338524"/>
            <a:ext cx="5091458" cy="369332"/>
          </a:xfrm>
          <a:prstGeom prst="rect">
            <a:avLst/>
          </a:prstGeom>
          <a:noFill/>
        </p:spPr>
        <p:txBody>
          <a:bodyPr wrap="none" rtlCol="0">
            <a:spAutoFit/>
          </a:bodyPr>
          <a:lstStyle/>
          <a:p>
            <a:r>
              <a:rPr lang="en-US" dirty="0" err="1"/>
              <a:t>Ardrossan</a:t>
            </a:r>
            <a:r>
              <a:rPr lang="en-US" dirty="0"/>
              <a:t> Social/Etudes </a:t>
            </a:r>
            <a:r>
              <a:rPr lang="en-US" dirty="0" err="1"/>
              <a:t>Sociales</a:t>
            </a:r>
            <a:r>
              <a:rPr lang="en-US" dirty="0"/>
              <a:t> 30 -1 17/18</a:t>
            </a:r>
          </a:p>
        </p:txBody>
      </p:sp>
    </p:spTree>
    <p:extLst>
      <p:ext uri="{BB962C8B-B14F-4D97-AF65-F5344CB8AC3E}">
        <p14:creationId xmlns:p14="http://schemas.microsoft.com/office/powerpoint/2010/main" val="4121642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err="1"/>
              <a:t>Who</a:t>
            </a:r>
            <a:r>
              <a:rPr lang="fr-CA" dirty="0"/>
              <a:t> </a:t>
            </a:r>
            <a:r>
              <a:rPr lang="fr-CA" dirty="0" err="1"/>
              <a:t>should</a:t>
            </a:r>
            <a:r>
              <a:rPr lang="fr-CA" dirty="0"/>
              <a:t> </a:t>
            </a:r>
            <a:r>
              <a:rPr lang="fr-CA" dirty="0" err="1"/>
              <a:t>consider</a:t>
            </a:r>
            <a:r>
              <a:rPr lang="fr-CA" dirty="0"/>
              <a:t> the EIPS French Immersion </a:t>
            </a:r>
            <a:r>
              <a:rPr lang="fr-CA" dirty="0" err="1"/>
              <a:t>Secondary</a:t>
            </a:r>
            <a:r>
              <a:rPr lang="fr-CA" dirty="0"/>
              <a:t> program</a:t>
            </a:r>
            <a:r>
              <a:rPr lang="en-US" dirty="0"/>
              <a:t>?</a:t>
            </a:r>
          </a:p>
        </p:txBody>
      </p:sp>
      <p:sp>
        <p:nvSpPr>
          <p:cNvPr id="3" name="Content Placeholder 2"/>
          <p:cNvSpPr>
            <a:spLocks noGrp="1"/>
          </p:cNvSpPr>
          <p:nvPr>
            <p:ph idx="1"/>
          </p:nvPr>
        </p:nvSpPr>
        <p:spPr>
          <a:xfrm>
            <a:off x="1103312" y="2416629"/>
            <a:ext cx="8946541" cy="3831770"/>
          </a:xfrm>
        </p:spPr>
        <p:txBody>
          <a:bodyPr>
            <a:normAutofit/>
          </a:bodyPr>
          <a:lstStyle/>
          <a:p>
            <a:r>
              <a:rPr lang="en-US" sz="3600"/>
              <a:t>Our current grade 6 and 9 French Immersion students can continue their investment in their learning. </a:t>
            </a:r>
          </a:p>
          <a:p>
            <a:r>
              <a:rPr lang="en-US" sz="3600"/>
              <a:t>Students wanting to enhance their French skills through French Language instruction.</a:t>
            </a:r>
          </a:p>
        </p:txBody>
      </p:sp>
    </p:spTree>
    <p:extLst>
      <p:ext uri="{BB962C8B-B14F-4D97-AF65-F5344CB8AC3E}">
        <p14:creationId xmlns:p14="http://schemas.microsoft.com/office/powerpoint/2010/main" val="2074042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What do we do at Elk Island Public Schools to ensure success for our French Immersion students?</a:t>
            </a:r>
            <a:br>
              <a:rPr lang="en-US"/>
            </a:br>
            <a:endParaRPr lang="en-US"/>
          </a:p>
        </p:txBody>
      </p:sp>
      <p:sp>
        <p:nvSpPr>
          <p:cNvPr id="3" name="Content Placeholder 2"/>
          <p:cNvSpPr>
            <a:spLocks noGrp="1"/>
          </p:cNvSpPr>
          <p:nvPr>
            <p:ph idx="1"/>
          </p:nvPr>
        </p:nvSpPr>
        <p:spPr>
          <a:xfrm>
            <a:off x="1103312" y="2521131"/>
            <a:ext cx="9939826" cy="3727268"/>
          </a:xfrm>
        </p:spPr>
        <p:txBody>
          <a:bodyPr vert="horz" lIns="91440" tIns="45720" rIns="91440" bIns="45720" rtlCol="0" anchor="t">
            <a:normAutofit/>
          </a:bodyPr>
          <a:lstStyle/>
          <a:p>
            <a:r>
              <a:rPr lang="en-US" sz="3200" dirty="0"/>
              <a:t>We maintain contact with parents through </a:t>
            </a:r>
            <a:r>
              <a:rPr lang="en-US" sz="3200" dirty="0" err="1"/>
              <a:t>Powerschool</a:t>
            </a:r>
            <a:r>
              <a:rPr lang="en-US" sz="3200" dirty="0"/>
              <a:t>, email, meetings and phone calls.</a:t>
            </a:r>
          </a:p>
          <a:p>
            <a:r>
              <a:rPr lang="en-US" sz="3200" dirty="0"/>
              <a:t>Teachers discuss regularly the progress of the French Immersion students.</a:t>
            </a:r>
          </a:p>
          <a:p>
            <a:r>
              <a:rPr lang="en-US" sz="3200" dirty="0"/>
              <a:t>Excellent teachers and staff</a:t>
            </a:r>
          </a:p>
          <a:p>
            <a:pPr marL="0" indent="0">
              <a:buNone/>
            </a:pPr>
            <a:endParaRPr lang="en-US" sz="3200" dirty="0"/>
          </a:p>
        </p:txBody>
      </p:sp>
    </p:spTree>
    <p:extLst>
      <p:ext uri="{BB962C8B-B14F-4D97-AF65-F5344CB8AC3E}">
        <p14:creationId xmlns:p14="http://schemas.microsoft.com/office/powerpoint/2010/main" val="3296867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Awards and beyond……</a:t>
            </a:r>
          </a:p>
        </p:txBody>
      </p:sp>
      <p:sp>
        <p:nvSpPr>
          <p:cNvPr id="3" name="Content Placeholder 2"/>
          <p:cNvSpPr>
            <a:spLocks noGrp="1"/>
          </p:cNvSpPr>
          <p:nvPr>
            <p:ph idx="1"/>
          </p:nvPr>
        </p:nvSpPr>
        <p:spPr>
          <a:xfrm>
            <a:off x="1103312" y="2052918"/>
            <a:ext cx="9517796" cy="4195481"/>
          </a:xfrm>
        </p:spPr>
        <p:txBody>
          <a:bodyPr>
            <a:noAutofit/>
          </a:bodyPr>
          <a:lstStyle/>
          <a:p>
            <a:r>
              <a:rPr lang="en-US" sz="2800" dirty="0"/>
              <a:t>During our 2017 awards night, 40% of awards were given out to French Immersion </a:t>
            </a:r>
            <a:r>
              <a:rPr lang="en-US" sz="2800" dirty="0" err="1"/>
              <a:t>Ardrossan</a:t>
            </a:r>
            <a:r>
              <a:rPr lang="en-US" sz="2800" dirty="0"/>
              <a:t> students. </a:t>
            </a:r>
          </a:p>
          <a:p>
            <a:r>
              <a:rPr lang="fr-CA" sz="2800" dirty="0" err="1"/>
              <a:t>Graduates</a:t>
            </a:r>
            <a:r>
              <a:rPr lang="fr-CA" sz="2800" dirty="0"/>
              <a:t> of </a:t>
            </a:r>
            <a:r>
              <a:rPr lang="fr-CA" sz="2800" dirty="0" err="1"/>
              <a:t>Elk</a:t>
            </a:r>
            <a:r>
              <a:rPr lang="fr-CA" sz="2800" dirty="0"/>
              <a:t> Island Public </a:t>
            </a:r>
            <a:r>
              <a:rPr lang="fr-CA" sz="2800" dirty="0" err="1"/>
              <a:t>School`s</a:t>
            </a:r>
            <a:r>
              <a:rPr lang="fr-CA" sz="2800" dirty="0"/>
              <a:t> French Immersion program have gone on to </a:t>
            </a:r>
            <a:r>
              <a:rPr lang="fr-CA" sz="2800" dirty="0" err="1"/>
              <a:t>be</a:t>
            </a:r>
            <a:r>
              <a:rPr lang="fr-CA" sz="2800" dirty="0"/>
              <a:t> </a:t>
            </a:r>
            <a:r>
              <a:rPr lang="fr-CA" sz="2800" dirty="0" err="1"/>
              <a:t>successful</a:t>
            </a:r>
            <a:r>
              <a:rPr lang="fr-CA" sz="2800" dirty="0"/>
              <a:t> in Engineering at the U of A, Sports Psychology at the U of A, Computer Sciences </a:t>
            </a:r>
            <a:r>
              <a:rPr lang="fr-CA" sz="2800" dirty="0" err="1"/>
              <a:t>Degree</a:t>
            </a:r>
            <a:r>
              <a:rPr lang="fr-CA" sz="2800" dirty="0"/>
              <a:t> and </a:t>
            </a:r>
            <a:r>
              <a:rPr lang="fr-CA" sz="2800" dirty="0" err="1"/>
              <a:t>employed</a:t>
            </a:r>
            <a:r>
              <a:rPr lang="fr-CA" sz="2800" dirty="0"/>
              <a:t> at EA </a:t>
            </a:r>
            <a:r>
              <a:rPr lang="fr-CA" sz="2800" dirty="0" err="1"/>
              <a:t>Games</a:t>
            </a:r>
            <a:r>
              <a:rPr lang="fr-CA" sz="2800" dirty="0"/>
              <a:t>, </a:t>
            </a:r>
            <a:r>
              <a:rPr lang="fr-CA" sz="2800" dirty="0" err="1"/>
              <a:t>Medical</a:t>
            </a:r>
            <a:r>
              <a:rPr lang="fr-CA" sz="2800" dirty="0"/>
              <a:t> </a:t>
            </a:r>
            <a:r>
              <a:rPr lang="fr-CA" sz="2800" dirty="0" err="1"/>
              <a:t>Laboratory</a:t>
            </a:r>
            <a:r>
              <a:rPr lang="fr-CA" sz="2800" dirty="0"/>
              <a:t> Sciences, Campus St. Jean and </a:t>
            </a:r>
            <a:r>
              <a:rPr lang="fr-CA" sz="2800" dirty="0" err="1"/>
              <a:t>many</a:t>
            </a:r>
            <a:r>
              <a:rPr lang="fr-CA" sz="2800" dirty="0"/>
              <a:t> more.</a:t>
            </a:r>
            <a:endParaRPr lang="en-US" sz="2800" dirty="0"/>
          </a:p>
        </p:txBody>
      </p:sp>
    </p:spTree>
    <p:extLst>
      <p:ext uri="{BB962C8B-B14F-4D97-AF65-F5344CB8AC3E}">
        <p14:creationId xmlns:p14="http://schemas.microsoft.com/office/powerpoint/2010/main" val="3126975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0F49-611D-4925-B7C1-944386F5AE15}"/>
              </a:ext>
            </a:extLst>
          </p:cNvPr>
          <p:cNvSpPr>
            <a:spLocks noGrp="1"/>
          </p:cNvSpPr>
          <p:nvPr>
            <p:ph type="title"/>
          </p:nvPr>
        </p:nvSpPr>
        <p:spPr/>
        <p:txBody>
          <a:bodyPr/>
          <a:lstStyle/>
          <a:p>
            <a:r>
              <a:rPr lang="en-US"/>
              <a:t>Campus St. Jean</a:t>
            </a:r>
          </a:p>
        </p:txBody>
      </p:sp>
    </p:spTree>
    <p:extLst>
      <p:ext uri="{BB962C8B-B14F-4D97-AF65-F5344CB8AC3E}">
        <p14:creationId xmlns:p14="http://schemas.microsoft.com/office/powerpoint/2010/main" val="187177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Pre-enrollment process</a:t>
            </a:r>
            <a:br>
              <a:rPr lang="en-US"/>
            </a:br>
            <a:endParaRPr lang="en-US"/>
          </a:p>
        </p:txBody>
      </p:sp>
      <p:sp>
        <p:nvSpPr>
          <p:cNvPr id="3" name="Content Placeholder 2"/>
          <p:cNvSpPr>
            <a:spLocks noGrp="1"/>
          </p:cNvSpPr>
          <p:nvPr>
            <p:ph idx="1"/>
          </p:nvPr>
        </p:nvSpPr>
        <p:spPr/>
        <p:txBody>
          <a:bodyPr>
            <a:normAutofit/>
          </a:bodyPr>
          <a:lstStyle/>
          <a:p>
            <a:r>
              <a:rPr lang="en-US" sz="4000" dirty="0"/>
              <a:t>February 1 to 28, 2019</a:t>
            </a:r>
          </a:p>
          <a:p>
            <a:r>
              <a:rPr lang="en-US" sz="4000" dirty="0"/>
              <a:t>Online</a:t>
            </a:r>
          </a:p>
          <a:p>
            <a:r>
              <a:rPr lang="en-US" sz="4000" dirty="0"/>
              <a:t>Once registered, our counsellors will visit each school to assist with the registration process.</a:t>
            </a:r>
          </a:p>
        </p:txBody>
      </p:sp>
    </p:spTree>
    <p:extLst>
      <p:ext uri="{BB962C8B-B14F-4D97-AF65-F5344CB8AC3E}">
        <p14:creationId xmlns:p14="http://schemas.microsoft.com/office/powerpoint/2010/main" val="1264034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br>
              <a:rPr lang="en-US"/>
            </a:br>
            <a:endParaRPr lang="en-US"/>
          </a:p>
        </p:txBody>
      </p:sp>
      <p:sp>
        <p:nvSpPr>
          <p:cNvPr id="3" name="Content Placeholder 2"/>
          <p:cNvSpPr>
            <a:spLocks noGrp="1"/>
          </p:cNvSpPr>
          <p:nvPr>
            <p:ph idx="1"/>
          </p:nvPr>
        </p:nvSpPr>
        <p:spPr/>
        <p:txBody>
          <a:bodyPr>
            <a:normAutofit/>
          </a:bodyPr>
          <a:lstStyle/>
          <a:p>
            <a:r>
              <a:rPr lang="en-US" sz="3600"/>
              <a:t>As a parent, how will I help my child if I do not speak French?</a:t>
            </a:r>
          </a:p>
          <a:p>
            <a:endParaRPr lang="en-US" sz="3600"/>
          </a:p>
          <a:p>
            <a:r>
              <a:rPr lang="en-US" sz="3600"/>
              <a:t>Sherwood Heights and Ardrossan Junior Senior High are larger schools; will my child know anyone?</a:t>
            </a:r>
          </a:p>
        </p:txBody>
      </p:sp>
    </p:spTree>
    <p:extLst>
      <p:ext uri="{BB962C8B-B14F-4D97-AF65-F5344CB8AC3E}">
        <p14:creationId xmlns:p14="http://schemas.microsoft.com/office/powerpoint/2010/main" val="3232443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Common questions</a:t>
            </a:r>
            <a:endParaRPr lang="en-CA" dirty="0"/>
          </a:p>
        </p:txBody>
      </p:sp>
      <p:sp>
        <p:nvSpPr>
          <p:cNvPr id="3" name="Content Placeholder 2"/>
          <p:cNvSpPr>
            <a:spLocks noGrp="1"/>
          </p:cNvSpPr>
          <p:nvPr>
            <p:ph idx="1"/>
          </p:nvPr>
        </p:nvSpPr>
        <p:spPr/>
        <p:txBody>
          <a:bodyPr>
            <a:normAutofit/>
          </a:bodyPr>
          <a:lstStyle/>
          <a:p>
            <a:r>
              <a:rPr lang="fr-CA" dirty="0" err="1"/>
              <a:t>What</a:t>
            </a:r>
            <a:r>
              <a:rPr lang="fr-CA" dirty="0"/>
              <a:t> </a:t>
            </a:r>
            <a:r>
              <a:rPr lang="fr-CA" dirty="0" err="1"/>
              <a:t>will</a:t>
            </a:r>
            <a:r>
              <a:rPr lang="fr-CA" dirty="0"/>
              <a:t> </a:t>
            </a:r>
            <a:r>
              <a:rPr lang="fr-CA" dirty="0" err="1"/>
              <a:t>be</a:t>
            </a:r>
            <a:r>
              <a:rPr lang="fr-CA" dirty="0"/>
              <a:t> </a:t>
            </a:r>
            <a:r>
              <a:rPr lang="fr-CA" dirty="0" err="1"/>
              <a:t>my</a:t>
            </a:r>
            <a:r>
              <a:rPr lang="fr-CA" dirty="0"/>
              <a:t> </a:t>
            </a:r>
            <a:r>
              <a:rPr lang="fr-CA" dirty="0" err="1"/>
              <a:t>child’s</a:t>
            </a:r>
            <a:r>
              <a:rPr lang="fr-CA" dirty="0"/>
              <a:t> </a:t>
            </a:r>
            <a:r>
              <a:rPr lang="fr-CA" dirty="0" err="1"/>
              <a:t>workload</a:t>
            </a:r>
            <a:r>
              <a:rPr lang="fr-CA" dirty="0"/>
              <a:t> </a:t>
            </a:r>
            <a:r>
              <a:rPr lang="fr-CA" dirty="0" err="1"/>
              <a:t>should</a:t>
            </a:r>
            <a:r>
              <a:rPr lang="fr-CA" dirty="0"/>
              <a:t> </a:t>
            </a:r>
            <a:r>
              <a:rPr lang="fr-CA" dirty="0" err="1"/>
              <a:t>he</a:t>
            </a:r>
            <a:r>
              <a:rPr lang="fr-CA" dirty="0"/>
              <a:t>/</a:t>
            </a:r>
            <a:r>
              <a:rPr lang="fr-CA" dirty="0" err="1"/>
              <a:t>she</a:t>
            </a:r>
            <a:r>
              <a:rPr lang="fr-CA" dirty="0"/>
              <a:t> </a:t>
            </a:r>
            <a:r>
              <a:rPr lang="fr-CA" dirty="0" err="1"/>
              <a:t>remain</a:t>
            </a:r>
            <a:r>
              <a:rPr lang="fr-CA" dirty="0"/>
              <a:t> in the program? </a:t>
            </a:r>
          </a:p>
          <a:p>
            <a:pPr lvl="1"/>
            <a:r>
              <a:rPr lang="fr-CA" dirty="0"/>
              <a:t>The </a:t>
            </a:r>
            <a:r>
              <a:rPr lang="fr-CA" dirty="0" err="1"/>
              <a:t>overall</a:t>
            </a:r>
            <a:r>
              <a:rPr lang="fr-CA" dirty="0"/>
              <a:t> </a:t>
            </a:r>
            <a:r>
              <a:rPr lang="fr-CA" dirty="0" err="1"/>
              <a:t>workload</a:t>
            </a:r>
            <a:r>
              <a:rPr lang="fr-CA" dirty="0"/>
              <a:t> in grade 7 </a:t>
            </a:r>
            <a:r>
              <a:rPr lang="fr-CA" dirty="0" err="1"/>
              <a:t>is</a:t>
            </a:r>
            <a:r>
              <a:rPr lang="fr-CA" dirty="0"/>
              <a:t> </a:t>
            </a:r>
            <a:r>
              <a:rPr lang="fr-CA" dirty="0" err="1"/>
              <a:t>greater</a:t>
            </a:r>
            <a:r>
              <a:rPr lang="fr-CA" dirty="0"/>
              <a:t> </a:t>
            </a:r>
            <a:r>
              <a:rPr lang="fr-CA" dirty="0" err="1"/>
              <a:t>than</a:t>
            </a:r>
            <a:r>
              <a:rPr lang="fr-CA" dirty="0"/>
              <a:t> in </a:t>
            </a:r>
            <a:r>
              <a:rPr lang="fr-CA" dirty="0" err="1"/>
              <a:t>elementary</a:t>
            </a:r>
            <a:r>
              <a:rPr lang="fr-CA" dirty="0"/>
              <a:t>, </a:t>
            </a:r>
            <a:r>
              <a:rPr lang="fr-CA" dirty="0" err="1"/>
              <a:t>regardless</a:t>
            </a:r>
            <a:r>
              <a:rPr lang="fr-CA" dirty="0"/>
              <a:t> of </a:t>
            </a:r>
            <a:r>
              <a:rPr lang="fr-CA" dirty="0" err="1"/>
              <a:t>your</a:t>
            </a:r>
            <a:r>
              <a:rPr lang="fr-CA" dirty="0"/>
              <a:t> </a:t>
            </a:r>
            <a:r>
              <a:rPr lang="fr-CA" dirty="0" err="1"/>
              <a:t>child’s</a:t>
            </a:r>
            <a:r>
              <a:rPr lang="fr-CA" dirty="0"/>
              <a:t> program. </a:t>
            </a:r>
          </a:p>
          <a:p>
            <a:pPr lvl="1"/>
            <a:r>
              <a:rPr lang="fr-CA" dirty="0"/>
              <a:t>The </a:t>
            </a:r>
            <a:r>
              <a:rPr lang="fr-CA" dirty="0" err="1"/>
              <a:t>schedule</a:t>
            </a:r>
            <a:r>
              <a:rPr lang="fr-CA" dirty="0"/>
              <a:t> </a:t>
            </a:r>
            <a:r>
              <a:rPr lang="fr-CA" dirty="0" err="1"/>
              <a:t>rotates</a:t>
            </a:r>
            <a:r>
              <a:rPr lang="fr-CA" dirty="0"/>
              <a:t> on a 6 Day cycle at Sherwood </a:t>
            </a:r>
            <a:r>
              <a:rPr lang="fr-CA" dirty="0" err="1"/>
              <a:t>Heights</a:t>
            </a:r>
            <a:r>
              <a:rPr lang="fr-CA" dirty="0"/>
              <a:t> and Day 1/Day 2 basis (grades 7 &amp; 8) at </a:t>
            </a:r>
            <a:r>
              <a:rPr lang="fr-CA" dirty="0" err="1"/>
              <a:t>Ardrossan</a:t>
            </a:r>
            <a:r>
              <a:rPr lang="fr-CA" dirty="0"/>
              <a:t> Jr. Sr. High </a:t>
            </a:r>
            <a:r>
              <a:rPr lang="fr-CA" dirty="0" err="1"/>
              <a:t>School</a:t>
            </a:r>
            <a:r>
              <a:rPr lang="fr-CA" dirty="0"/>
              <a:t> and </a:t>
            </a:r>
            <a:r>
              <a:rPr lang="fr-CA" dirty="0" err="1"/>
              <a:t>students</a:t>
            </a:r>
            <a:r>
              <a:rPr lang="fr-CA" dirty="0"/>
              <a:t> </a:t>
            </a:r>
            <a:r>
              <a:rPr lang="fr-CA" dirty="0" err="1"/>
              <a:t>should</a:t>
            </a:r>
            <a:r>
              <a:rPr lang="fr-CA" dirty="0"/>
              <a:t> </a:t>
            </a:r>
            <a:r>
              <a:rPr lang="fr-CA" dirty="0" err="1"/>
              <a:t>prepare</a:t>
            </a:r>
            <a:r>
              <a:rPr lang="fr-CA" dirty="0"/>
              <a:t> for </a:t>
            </a:r>
            <a:r>
              <a:rPr lang="fr-CA" dirty="0" err="1"/>
              <a:t>approximately</a:t>
            </a:r>
            <a:r>
              <a:rPr lang="fr-CA" dirty="0"/>
              <a:t> a </a:t>
            </a:r>
            <a:r>
              <a:rPr lang="fr-CA" dirty="0" err="1"/>
              <a:t>half-hour</a:t>
            </a:r>
            <a:r>
              <a:rPr lang="fr-CA" dirty="0"/>
              <a:t> to an </a:t>
            </a:r>
            <a:r>
              <a:rPr lang="fr-CA" dirty="0" err="1"/>
              <a:t>hour</a:t>
            </a:r>
            <a:r>
              <a:rPr lang="fr-CA" dirty="0"/>
              <a:t> of </a:t>
            </a:r>
            <a:r>
              <a:rPr lang="fr-CA" dirty="0" err="1"/>
              <a:t>homework</a:t>
            </a:r>
            <a:r>
              <a:rPr lang="fr-CA" dirty="0"/>
              <a:t> per night. </a:t>
            </a:r>
          </a:p>
          <a:p>
            <a:r>
              <a:rPr lang="fr-CA" dirty="0" err="1"/>
              <a:t>What</a:t>
            </a:r>
            <a:r>
              <a:rPr lang="fr-CA" dirty="0"/>
              <a:t> </a:t>
            </a:r>
            <a:r>
              <a:rPr lang="fr-CA" dirty="0" err="1"/>
              <a:t>will</a:t>
            </a:r>
            <a:r>
              <a:rPr lang="fr-CA" dirty="0"/>
              <a:t> </a:t>
            </a:r>
            <a:r>
              <a:rPr lang="fr-CA" dirty="0" err="1"/>
              <a:t>happen</a:t>
            </a:r>
            <a:r>
              <a:rPr lang="fr-CA" dirty="0"/>
              <a:t> </a:t>
            </a:r>
            <a:r>
              <a:rPr lang="fr-CA" dirty="0" err="1"/>
              <a:t>after</a:t>
            </a:r>
            <a:r>
              <a:rPr lang="fr-CA" dirty="0"/>
              <a:t> grade 9? </a:t>
            </a:r>
          </a:p>
          <a:p>
            <a:pPr lvl="1"/>
            <a:r>
              <a:rPr lang="fr-CA" dirty="0" err="1"/>
              <a:t>Students</a:t>
            </a:r>
            <a:r>
              <a:rPr lang="fr-CA" dirty="0"/>
              <a:t> continue </a:t>
            </a:r>
            <a:r>
              <a:rPr lang="fr-CA" dirty="0" err="1"/>
              <a:t>with</a:t>
            </a:r>
            <a:r>
              <a:rPr lang="fr-CA" dirty="0"/>
              <a:t> high </a:t>
            </a:r>
            <a:r>
              <a:rPr lang="fr-CA" dirty="0" err="1"/>
              <a:t>school</a:t>
            </a:r>
            <a:r>
              <a:rPr lang="fr-CA" dirty="0"/>
              <a:t> courses as normal. </a:t>
            </a:r>
            <a:r>
              <a:rPr lang="fr-CA" dirty="0" err="1"/>
              <a:t>Some</a:t>
            </a:r>
            <a:r>
              <a:rPr lang="fr-CA" dirty="0"/>
              <a:t> FI </a:t>
            </a:r>
            <a:r>
              <a:rPr lang="fr-CA" dirty="0" err="1"/>
              <a:t>students</a:t>
            </a:r>
            <a:r>
              <a:rPr lang="fr-CA" dirty="0"/>
              <a:t> are </a:t>
            </a:r>
            <a:r>
              <a:rPr lang="fr-CA" dirty="0" err="1"/>
              <a:t>intergrated</a:t>
            </a:r>
            <a:r>
              <a:rPr lang="fr-CA" dirty="0"/>
              <a:t> </a:t>
            </a:r>
            <a:r>
              <a:rPr lang="fr-CA" dirty="0" err="1"/>
              <a:t>into</a:t>
            </a:r>
            <a:r>
              <a:rPr lang="fr-CA" dirty="0"/>
              <a:t> English classes </a:t>
            </a:r>
            <a:r>
              <a:rPr lang="fr-CA" dirty="0" err="1"/>
              <a:t>depending</a:t>
            </a:r>
            <a:r>
              <a:rPr lang="fr-CA" dirty="0"/>
              <a:t> on </a:t>
            </a:r>
            <a:r>
              <a:rPr lang="fr-CA" dirty="0" err="1"/>
              <a:t>their</a:t>
            </a:r>
            <a:r>
              <a:rPr lang="fr-CA" dirty="0"/>
              <a:t> new </a:t>
            </a:r>
            <a:r>
              <a:rPr lang="fr-CA" dirty="0" err="1"/>
              <a:t>interest</a:t>
            </a:r>
            <a:r>
              <a:rPr lang="fr-CA" dirty="0"/>
              <a:t> </a:t>
            </a:r>
            <a:r>
              <a:rPr lang="fr-CA" dirty="0" err="1"/>
              <a:t>levels</a:t>
            </a:r>
            <a:r>
              <a:rPr lang="fr-CA" dirty="0"/>
              <a:t> and possible </a:t>
            </a:r>
            <a:r>
              <a:rPr lang="fr-CA" dirty="0" err="1"/>
              <a:t>scheduling</a:t>
            </a:r>
            <a:r>
              <a:rPr lang="fr-CA" dirty="0"/>
              <a:t> </a:t>
            </a:r>
            <a:r>
              <a:rPr lang="fr-CA" dirty="0" err="1"/>
              <a:t>conflicts</a:t>
            </a:r>
            <a:r>
              <a:rPr lang="fr-CA" dirty="0"/>
              <a:t>.  </a:t>
            </a:r>
            <a:endParaRPr lang="en-CA" dirty="0"/>
          </a:p>
        </p:txBody>
      </p:sp>
    </p:spTree>
    <p:extLst>
      <p:ext uri="{BB962C8B-B14F-4D97-AF65-F5344CB8AC3E}">
        <p14:creationId xmlns:p14="http://schemas.microsoft.com/office/powerpoint/2010/main" val="686312478"/>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4641" y="571178"/>
            <a:ext cx="10497648" cy="5578941"/>
          </a:xfrm>
        </p:spPr>
        <p:txBody>
          <a:bodyPr>
            <a:normAutofit fontScale="92500" lnSpcReduction="10000"/>
          </a:bodyPr>
          <a:lstStyle/>
          <a:p>
            <a:r>
              <a:rPr lang="fr-CA" sz="2400" dirty="0"/>
              <a:t>I </a:t>
            </a:r>
            <a:r>
              <a:rPr lang="fr-CA" sz="2400" dirty="0" err="1"/>
              <a:t>don’t</a:t>
            </a:r>
            <a:r>
              <a:rPr lang="fr-CA" sz="2400" dirty="0"/>
              <a:t> </a:t>
            </a:r>
            <a:r>
              <a:rPr lang="fr-CA" sz="2400" dirty="0" err="1"/>
              <a:t>speak</a:t>
            </a:r>
            <a:r>
              <a:rPr lang="fr-CA" sz="2400" dirty="0"/>
              <a:t> French, </a:t>
            </a:r>
            <a:r>
              <a:rPr lang="fr-CA" sz="2400" dirty="0" err="1"/>
              <a:t>so</a:t>
            </a:r>
            <a:r>
              <a:rPr lang="fr-CA" sz="2400" dirty="0"/>
              <a:t> how </a:t>
            </a:r>
            <a:r>
              <a:rPr lang="fr-CA" sz="2400" dirty="0" err="1"/>
              <a:t>can</a:t>
            </a:r>
            <a:r>
              <a:rPr lang="fr-CA" sz="2400" dirty="0"/>
              <a:t> I help </a:t>
            </a:r>
            <a:r>
              <a:rPr lang="fr-CA" sz="2400" dirty="0" err="1"/>
              <a:t>my</a:t>
            </a:r>
            <a:r>
              <a:rPr lang="fr-CA" sz="2400" dirty="0"/>
              <a:t> </a:t>
            </a:r>
            <a:r>
              <a:rPr lang="fr-CA" sz="2400" dirty="0" err="1"/>
              <a:t>child</a:t>
            </a:r>
            <a:r>
              <a:rPr lang="fr-CA" sz="2400" dirty="0"/>
              <a:t> </a:t>
            </a:r>
            <a:r>
              <a:rPr lang="fr-CA" sz="2400" dirty="0" err="1"/>
              <a:t>when</a:t>
            </a:r>
            <a:r>
              <a:rPr lang="fr-CA" sz="2400" dirty="0"/>
              <a:t> </a:t>
            </a:r>
            <a:r>
              <a:rPr lang="fr-CA" sz="2400" dirty="0" err="1"/>
              <a:t>he</a:t>
            </a:r>
            <a:r>
              <a:rPr lang="fr-CA" sz="2400" dirty="0"/>
              <a:t>/</a:t>
            </a:r>
            <a:r>
              <a:rPr lang="fr-CA" sz="2400" dirty="0" err="1"/>
              <a:t>she</a:t>
            </a:r>
            <a:r>
              <a:rPr lang="fr-CA" sz="2400" dirty="0"/>
              <a:t> has questions? </a:t>
            </a:r>
          </a:p>
          <a:p>
            <a:pPr>
              <a:buFont typeface="Wingdings" panose="05000000000000000000" pitchFamily="2" charset="2"/>
              <a:buChar char="§"/>
            </a:pPr>
            <a:r>
              <a:rPr lang="fr-CA" sz="2100" dirty="0"/>
              <a:t> </a:t>
            </a:r>
            <a:r>
              <a:rPr lang="fr-CA" sz="2600" dirty="0" err="1"/>
              <a:t>With</a:t>
            </a:r>
            <a:r>
              <a:rPr lang="fr-CA" sz="2600" dirty="0"/>
              <a:t> </a:t>
            </a:r>
            <a:r>
              <a:rPr lang="fr-CA" sz="2600" dirty="0" err="1"/>
              <a:t>increased</a:t>
            </a:r>
            <a:r>
              <a:rPr lang="fr-CA" sz="2600" dirty="0"/>
              <a:t> use of </a:t>
            </a:r>
            <a:r>
              <a:rPr lang="fr-CA" sz="2600" dirty="0" err="1"/>
              <a:t>technology</a:t>
            </a:r>
            <a:r>
              <a:rPr lang="fr-CA" sz="2600" dirty="0"/>
              <a:t>, new </a:t>
            </a:r>
            <a:r>
              <a:rPr lang="fr-CA" sz="2600" dirty="0" err="1"/>
              <a:t>platforms</a:t>
            </a:r>
            <a:r>
              <a:rPr lang="fr-CA" sz="2600" dirty="0"/>
              <a:t> (</a:t>
            </a:r>
            <a:r>
              <a:rPr lang="fr-CA" sz="2600" dirty="0" err="1"/>
              <a:t>such</a:t>
            </a:r>
            <a:r>
              <a:rPr lang="fr-CA" sz="2600" dirty="0"/>
              <a:t> as Google </a:t>
            </a:r>
            <a:r>
              <a:rPr lang="fr-CA" sz="2600" dirty="0" err="1"/>
              <a:t>Classroom</a:t>
            </a:r>
            <a:r>
              <a:rPr lang="fr-CA" sz="2600" dirty="0"/>
              <a:t>) </a:t>
            </a:r>
            <a:r>
              <a:rPr lang="fr-CA" sz="2600" dirty="0" err="1"/>
              <a:t>allow</a:t>
            </a:r>
            <a:r>
              <a:rPr lang="fr-CA" sz="2600" dirty="0"/>
              <a:t> for </a:t>
            </a:r>
            <a:r>
              <a:rPr lang="fr-CA" sz="2600" dirty="0" err="1"/>
              <a:t>better</a:t>
            </a:r>
            <a:r>
              <a:rPr lang="fr-CA" sz="2600" dirty="0"/>
              <a:t> communication </a:t>
            </a:r>
            <a:r>
              <a:rPr lang="fr-CA" sz="2600" dirty="0" err="1"/>
              <a:t>between</a:t>
            </a:r>
            <a:r>
              <a:rPr lang="fr-CA" sz="2600" dirty="0"/>
              <a:t> </a:t>
            </a:r>
            <a:r>
              <a:rPr lang="fr-CA" sz="2600" dirty="0" err="1"/>
              <a:t>teaching</a:t>
            </a:r>
            <a:r>
              <a:rPr lang="fr-CA" sz="2600" dirty="0"/>
              <a:t> staff, </a:t>
            </a:r>
            <a:r>
              <a:rPr lang="fr-CA" sz="2600" dirty="0" err="1"/>
              <a:t>students</a:t>
            </a:r>
            <a:r>
              <a:rPr lang="fr-CA" sz="2600" dirty="0"/>
              <a:t>, and parents. </a:t>
            </a:r>
          </a:p>
          <a:p>
            <a:pPr>
              <a:buFont typeface="Wingdings" panose="05000000000000000000" pitchFamily="2" charset="2"/>
              <a:buChar char="§"/>
            </a:pPr>
            <a:r>
              <a:rPr lang="fr-CA" sz="2600" dirty="0"/>
              <a:t> Our staff </a:t>
            </a:r>
            <a:r>
              <a:rPr lang="fr-CA" sz="2600" dirty="0" err="1"/>
              <a:t>work</a:t>
            </a:r>
            <a:r>
              <a:rPr lang="fr-CA" sz="2600" dirty="0"/>
              <a:t> </a:t>
            </a:r>
            <a:r>
              <a:rPr lang="fr-CA" sz="2600" dirty="0" err="1"/>
              <a:t>together</a:t>
            </a:r>
            <a:r>
              <a:rPr lang="fr-CA" sz="2600" dirty="0"/>
              <a:t> to </a:t>
            </a:r>
            <a:r>
              <a:rPr lang="fr-CA" sz="2600" dirty="0" err="1"/>
              <a:t>provide</a:t>
            </a:r>
            <a:r>
              <a:rPr lang="fr-CA" sz="2600" dirty="0"/>
              <a:t> assistance </a:t>
            </a:r>
            <a:r>
              <a:rPr lang="fr-CA" sz="2600" dirty="0" err="1"/>
              <a:t>before</a:t>
            </a:r>
            <a:r>
              <a:rPr lang="fr-CA" sz="2600" dirty="0"/>
              <a:t> and </a:t>
            </a:r>
            <a:r>
              <a:rPr lang="fr-CA" sz="2600" dirty="0" err="1"/>
              <a:t>after</a:t>
            </a:r>
            <a:r>
              <a:rPr lang="fr-CA" sz="2600" dirty="0"/>
              <a:t> </a:t>
            </a:r>
            <a:r>
              <a:rPr lang="fr-CA" sz="2600" dirty="0" err="1"/>
              <a:t>school</a:t>
            </a:r>
            <a:r>
              <a:rPr lang="fr-CA" sz="2600" dirty="0"/>
              <a:t> and </a:t>
            </a:r>
            <a:r>
              <a:rPr lang="fr-CA" sz="2600" dirty="0" err="1"/>
              <a:t>during</a:t>
            </a:r>
            <a:r>
              <a:rPr lang="fr-CA" sz="2600" dirty="0"/>
              <a:t> lunch to </a:t>
            </a:r>
            <a:r>
              <a:rPr lang="fr-CA" sz="2600" dirty="0" err="1"/>
              <a:t>aid</a:t>
            </a:r>
            <a:r>
              <a:rPr lang="fr-CA" sz="2600" dirty="0"/>
              <a:t> </a:t>
            </a:r>
            <a:r>
              <a:rPr lang="fr-CA" sz="2600" dirty="0" err="1"/>
              <a:t>students</a:t>
            </a:r>
            <a:r>
              <a:rPr lang="fr-CA" sz="2600" dirty="0"/>
              <a:t> </a:t>
            </a:r>
            <a:r>
              <a:rPr lang="fr-CA" sz="2600" dirty="0" err="1"/>
              <a:t>who</a:t>
            </a:r>
            <a:r>
              <a:rPr lang="fr-CA" sz="2600" dirty="0"/>
              <a:t> struggle. </a:t>
            </a:r>
          </a:p>
          <a:p>
            <a:pPr>
              <a:buFont typeface="Wingdings" panose="05000000000000000000" pitchFamily="2" charset="2"/>
              <a:buChar char="§"/>
            </a:pPr>
            <a:r>
              <a:rPr lang="fr-CA" sz="2600" dirty="0"/>
              <a:t>At times, </a:t>
            </a:r>
            <a:r>
              <a:rPr lang="fr-CA" sz="2600" dirty="0" err="1"/>
              <a:t>additional</a:t>
            </a:r>
            <a:r>
              <a:rPr lang="fr-CA" sz="2600" dirty="0"/>
              <a:t> practice </a:t>
            </a:r>
            <a:r>
              <a:rPr lang="fr-CA" sz="2600" dirty="0" err="1"/>
              <a:t>material</a:t>
            </a:r>
            <a:r>
              <a:rPr lang="fr-CA" sz="2600" dirty="0"/>
              <a:t> </a:t>
            </a:r>
            <a:r>
              <a:rPr lang="fr-CA" sz="2600" dirty="0" err="1"/>
              <a:t>does</a:t>
            </a:r>
            <a:r>
              <a:rPr lang="fr-CA" sz="2600" dirty="0"/>
              <a:t> go home in English (March Madness math packs) to </a:t>
            </a:r>
            <a:r>
              <a:rPr lang="fr-CA" sz="2600" dirty="0" err="1"/>
              <a:t>allow</a:t>
            </a:r>
            <a:r>
              <a:rPr lang="fr-CA" sz="2600" dirty="0"/>
              <a:t> parents or </a:t>
            </a:r>
            <a:r>
              <a:rPr lang="fr-CA" sz="2600" dirty="0" err="1"/>
              <a:t>tutors</a:t>
            </a:r>
            <a:r>
              <a:rPr lang="fr-CA" sz="2600" dirty="0"/>
              <a:t> to help </a:t>
            </a:r>
            <a:r>
              <a:rPr lang="fr-CA" sz="2600" dirty="0" err="1"/>
              <a:t>students</a:t>
            </a:r>
            <a:r>
              <a:rPr lang="fr-CA" sz="2600" dirty="0"/>
              <a:t> </a:t>
            </a:r>
            <a:r>
              <a:rPr lang="fr-CA" sz="2600" dirty="0" err="1"/>
              <a:t>further</a:t>
            </a:r>
            <a:r>
              <a:rPr lang="fr-CA" sz="2600" dirty="0"/>
              <a:t> </a:t>
            </a:r>
            <a:r>
              <a:rPr lang="fr-CA" sz="2600" dirty="0" err="1"/>
              <a:t>develop</a:t>
            </a:r>
            <a:r>
              <a:rPr lang="fr-CA" sz="2600" dirty="0"/>
              <a:t> </a:t>
            </a:r>
            <a:r>
              <a:rPr lang="fr-CA" sz="2600" dirty="0" err="1"/>
              <a:t>skillsets</a:t>
            </a:r>
            <a:r>
              <a:rPr lang="fr-CA" sz="2600" dirty="0"/>
              <a:t> in areas of </a:t>
            </a:r>
            <a:r>
              <a:rPr lang="fr-CA" sz="2600" dirty="0" err="1"/>
              <a:t>weakness</a:t>
            </a:r>
            <a:r>
              <a:rPr lang="fr-CA" sz="2600" dirty="0"/>
              <a:t>. </a:t>
            </a:r>
          </a:p>
          <a:p>
            <a:pPr marL="0" indent="0">
              <a:buNone/>
            </a:pPr>
            <a:endParaRPr lang="fr-CA" sz="2100" i="1" dirty="0"/>
          </a:p>
          <a:p>
            <a:pPr marL="0" indent="0">
              <a:buNone/>
            </a:pPr>
            <a:r>
              <a:rPr lang="fr-CA" i="1" dirty="0"/>
              <a:t>*Help </a:t>
            </a:r>
            <a:r>
              <a:rPr lang="fr-CA" i="1" dirty="0" err="1"/>
              <a:t>doesn’t</a:t>
            </a:r>
            <a:r>
              <a:rPr lang="fr-CA" i="1" dirty="0"/>
              <a:t> have to </a:t>
            </a:r>
            <a:r>
              <a:rPr lang="fr-CA" i="1" dirty="0" err="1"/>
              <a:t>take</a:t>
            </a:r>
            <a:r>
              <a:rPr lang="fr-CA" i="1" dirty="0"/>
              <a:t> place in the </a:t>
            </a:r>
            <a:r>
              <a:rPr lang="fr-CA" i="1" dirty="0" err="1"/>
              <a:t>target</a:t>
            </a:r>
            <a:r>
              <a:rPr lang="fr-CA" i="1" dirty="0"/>
              <a:t> </a:t>
            </a:r>
            <a:r>
              <a:rPr lang="fr-CA" i="1" dirty="0" err="1"/>
              <a:t>language</a:t>
            </a:r>
            <a:r>
              <a:rPr lang="fr-CA" i="1" dirty="0"/>
              <a:t>.  </a:t>
            </a:r>
            <a:r>
              <a:rPr lang="fr-CA" i="1" dirty="0" err="1"/>
              <a:t>Asking</a:t>
            </a:r>
            <a:r>
              <a:rPr lang="fr-CA" i="1" dirty="0"/>
              <a:t> </a:t>
            </a:r>
            <a:r>
              <a:rPr lang="fr-CA" i="1" dirty="0" err="1"/>
              <a:t>your</a:t>
            </a:r>
            <a:r>
              <a:rPr lang="fr-CA" i="1" dirty="0"/>
              <a:t> </a:t>
            </a:r>
            <a:r>
              <a:rPr lang="fr-CA" i="1" dirty="0" err="1"/>
              <a:t>child</a:t>
            </a:r>
            <a:r>
              <a:rPr lang="fr-CA" i="1" dirty="0"/>
              <a:t> to </a:t>
            </a:r>
            <a:r>
              <a:rPr lang="fr-CA" i="1" dirty="0" err="1"/>
              <a:t>explain</a:t>
            </a:r>
            <a:r>
              <a:rPr lang="fr-CA" i="1" dirty="0"/>
              <a:t> </a:t>
            </a:r>
            <a:r>
              <a:rPr lang="fr-CA" i="1" dirty="0" err="1"/>
              <a:t>what</a:t>
            </a:r>
            <a:r>
              <a:rPr lang="fr-CA" i="1" dirty="0"/>
              <a:t> </a:t>
            </a:r>
            <a:r>
              <a:rPr lang="fr-CA" i="1" dirty="0" err="1"/>
              <a:t>he</a:t>
            </a:r>
            <a:r>
              <a:rPr lang="fr-CA" i="1" dirty="0"/>
              <a:t> has </a:t>
            </a:r>
            <a:r>
              <a:rPr lang="fr-CA" i="1" dirty="0" err="1"/>
              <a:t>read</a:t>
            </a:r>
            <a:r>
              <a:rPr lang="fr-CA" i="1" dirty="0"/>
              <a:t>, </a:t>
            </a:r>
            <a:r>
              <a:rPr lang="fr-CA" i="1" dirty="0" err="1"/>
              <a:t>questioning</a:t>
            </a:r>
            <a:r>
              <a:rPr lang="fr-CA" i="1" dirty="0"/>
              <a:t> fractions </a:t>
            </a:r>
            <a:r>
              <a:rPr lang="fr-CA" i="1" dirty="0" err="1"/>
              <a:t>while</a:t>
            </a:r>
            <a:r>
              <a:rPr lang="fr-CA" i="1" dirty="0"/>
              <a:t> </a:t>
            </a:r>
            <a:r>
              <a:rPr lang="fr-CA" i="1" dirty="0" err="1"/>
              <a:t>doubling</a:t>
            </a:r>
            <a:r>
              <a:rPr lang="fr-CA" i="1" dirty="0"/>
              <a:t> a </a:t>
            </a:r>
            <a:r>
              <a:rPr lang="fr-CA" i="1" dirty="0" err="1"/>
              <a:t>recipe</a:t>
            </a:r>
            <a:r>
              <a:rPr lang="fr-CA" i="1" dirty="0"/>
              <a:t>, and </a:t>
            </a:r>
            <a:r>
              <a:rPr lang="fr-CA" i="1" dirty="0" err="1"/>
              <a:t>encouraging</a:t>
            </a:r>
            <a:r>
              <a:rPr lang="fr-CA" i="1" dirty="0"/>
              <a:t> </a:t>
            </a:r>
            <a:r>
              <a:rPr lang="fr-CA" i="1" dirty="0" err="1"/>
              <a:t>written</a:t>
            </a:r>
            <a:r>
              <a:rPr lang="fr-CA" i="1" dirty="0"/>
              <a:t> </a:t>
            </a:r>
            <a:r>
              <a:rPr lang="fr-CA" i="1" dirty="0" err="1"/>
              <a:t>work</a:t>
            </a:r>
            <a:r>
              <a:rPr lang="fr-CA" i="1" dirty="0"/>
              <a:t> </a:t>
            </a:r>
            <a:r>
              <a:rPr lang="fr-CA" i="1" dirty="0" err="1"/>
              <a:t>that</a:t>
            </a:r>
            <a:r>
              <a:rPr lang="fr-CA" i="1" dirty="0"/>
              <a:t> has </a:t>
            </a:r>
            <a:r>
              <a:rPr lang="fr-CA" i="1" dirty="0" err="1"/>
              <a:t>rich</a:t>
            </a:r>
            <a:r>
              <a:rPr lang="fr-CA" i="1" dirty="0"/>
              <a:t> </a:t>
            </a:r>
            <a:r>
              <a:rPr lang="fr-CA" i="1" dirty="0" err="1"/>
              <a:t>vocabulary</a:t>
            </a:r>
            <a:r>
              <a:rPr lang="fr-CA" i="1" dirty="0"/>
              <a:t> and </a:t>
            </a:r>
            <a:r>
              <a:rPr lang="fr-CA" i="1" dirty="0" err="1"/>
              <a:t>proper</a:t>
            </a:r>
            <a:r>
              <a:rPr lang="fr-CA" i="1" dirty="0"/>
              <a:t> </a:t>
            </a:r>
            <a:r>
              <a:rPr lang="fr-CA" i="1" dirty="0" err="1"/>
              <a:t>grammar</a:t>
            </a:r>
            <a:r>
              <a:rPr lang="fr-CA" i="1" dirty="0"/>
              <a:t> are </a:t>
            </a:r>
            <a:r>
              <a:rPr lang="fr-CA" i="1" dirty="0" err="1"/>
              <a:t>skills</a:t>
            </a:r>
            <a:r>
              <a:rPr lang="fr-CA" i="1" dirty="0"/>
              <a:t> </a:t>
            </a:r>
            <a:r>
              <a:rPr lang="fr-CA" i="1" dirty="0" err="1"/>
              <a:t>that</a:t>
            </a:r>
            <a:r>
              <a:rPr lang="fr-CA" i="1" dirty="0"/>
              <a:t> </a:t>
            </a:r>
            <a:r>
              <a:rPr lang="fr-CA" i="1" dirty="0" err="1"/>
              <a:t>transfer</a:t>
            </a:r>
            <a:r>
              <a:rPr lang="fr-CA" i="1" dirty="0"/>
              <a:t> </a:t>
            </a:r>
            <a:r>
              <a:rPr lang="fr-CA" i="1" dirty="0" err="1"/>
              <a:t>between</a:t>
            </a:r>
            <a:r>
              <a:rPr lang="fr-CA" i="1" dirty="0"/>
              <a:t> </a:t>
            </a:r>
            <a:r>
              <a:rPr lang="fr-CA" i="1" dirty="0" err="1"/>
              <a:t>languages</a:t>
            </a:r>
            <a:r>
              <a:rPr lang="fr-CA" i="1" dirty="0"/>
              <a:t> and have </a:t>
            </a:r>
            <a:r>
              <a:rPr lang="fr-CA" i="1" dirty="0" err="1"/>
              <a:t>huge</a:t>
            </a:r>
            <a:r>
              <a:rPr lang="fr-CA" i="1" dirty="0"/>
              <a:t> impacts on </a:t>
            </a:r>
            <a:r>
              <a:rPr lang="fr-CA" i="1" dirty="0" err="1"/>
              <a:t>student</a:t>
            </a:r>
            <a:r>
              <a:rPr lang="fr-CA" i="1" dirty="0"/>
              <a:t> </a:t>
            </a:r>
            <a:r>
              <a:rPr lang="fr-CA" i="1" dirty="0" err="1"/>
              <a:t>success</a:t>
            </a:r>
            <a:r>
              <a:rPr lang="fr-CA" i="1" dirty="0"/>
              <a:t> and confidence.</a:t>
            </a:r>
          </a:p>
          <a:p>
            <a:pPr marL="0" indent="0">
              <a:buNone/>
            </a:pPr>
            <a:endParaRPr lang="fr-CA" sz="2000" i="1" dirty="0"/>
          </a:p>
          <a:p>
            <a:pPr marL="0" indent="0">
              <a:buNone/>
            </a:pPr>
            <a:endParaRPr lang="fr-CA" sz="2000" i="1" dirty="0"/>
          </a:p>
        </p:txBody>
      </p:sp>
      <p:sp>
        <p:nvSpPr>
          <p:cNvPr id="4" name="Title 1"/>
          <p:cNvSpPr txBox="1">
            <a:spLocks/>
          </p:cNvSpPr>
          <p:nvPr/>
        </p:nvSpPr>
        <p:spPr>
          <a:xfrm>
            <a:off x="784641" y="1194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fr-CA"/>
              <a:t> </a:t>
            </a:r>
            <a:endParaRPr lang="en-CA"/>
          </a:p>
        </p:txBody>
      </p:sp>
    </p:spTree>
    <p:extLst>
      <p:ext uri="{BB962C8B-B14F-4D97-AF65-F5344CB8AC3E}">
        <p14:creationId xmlns:p14="http://schemas.microsoft.com/office/powerpoint/2010/main" val="3102957954"/>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243584"/>
          </a:xfrm>
        </p:spPr>
        <p:txBody>
          <a:bodyPr>
            <a:normAutofit fontScale="90000"/>
          </a:bodyPr>
          <a:lstStyle/>
          <a:p>
            <a:r>
              <a:rPr lang="en-CA"/>
              <a:t/>
            </a:r>
            <a:br>
              <a:rPr lang="en-CA"/>
            </a:br>
            <a:endParaRPr lang="en-CA"/>
          </a:p>
        </p:txBody>
      </p:sp>
      <p:sp>
        <p:nvSpPr>
          <p:cNvPr id="3" name="Content Placeholder 2"/>
          <p:cNvSpPr>
            <a:spLocks noGrp="1"/>
          </p:cNvSpPr>
          <p:nvPr>
            <p:ph idx="1"/>
          </p:nvPr>
        </p:nvSpPr>
        <p:spPr>
          <a:xfrm>
            <a:off x="1024128" y="585216"/>
            <a:ext cx="9934604" cy="5426440"/>
          </a:xfrm>
        </p:spPr>
        <p:txBody>
          <a:bodyPr>
            <a:normAutofit fontScale="92500" lnSpcReduction="20000"/>
          </a:bodyPr>
          <a:lstStyle/>
          <a:p>
            <a:pPr marL="128016" lvl="1" indent="0">
              <a:buNone/>
            </a:pPr>
            <a:endParaRPr lang="fr-CA" sz="2800" dirty="0"/>
          </a:p>
          <a:p>
            <a:pPr marL="128016" lvl="1" indent="0">
              <a:buNone/>
            </a:pPr>
            <a:r>
              <a:rPr lang="fr-CA" sz="2800" dirty="0"/>
              <a:t>Is </a:t>
            </a:r>
            <a:r>
              <a:rPr lang="fr-CA" sz="2800" dirty="0" err="1"/>
              <a:t>it</a:t>
            </a:r>
            <a:r>
              <a:rPr lang="fr-CA" sz="2800" dirty="0"/>
              <a:t> harder in French? Is the content more </a:t>
            </a:r>
            <a:r>
              <a:rPr lang="fr-CA" sz="2800" dirty="0" err="1"/>
              <a:t>difficult</a:t>
            </a:r>
            <a:r>
              <a:rPr lang="fr-CA" sz="2800" dirty="0"/>
              <a:t>?</a:t>
            </a:r>
          </a:p>
          <a:p>
            <a:pPr lvl="2"/>
            <a:r>
              <a:rPr lang="fr-CA" sz="2800" dirty="0"/>
              <a:t>The content </a:t>
            </a:r>
            <a:r>
              <a:rPr lang="fr-CA" sz="2800" dirty="0" err="1"/>
              <a:t>is</a:t>
            </a:r>
            <a:r>
              <a:rPr lang="fr-CA" sz="2800" dirty="0"/>
              <a:t> the </a:t>
            </a:r>
            <a:r>
              <a:rPr lang="fr-CA" sz="2800" dirty="0" err="1"/>
              <a:t>same</a:t>
            </a:r>
            <a:r>
              <a:rPr lang="fr-CA" sz="2800" dirty="0"/>
              <a:t> </a:t>
            </a:r>
            <a:r>
              <a:rPr lang="fr-CA" sz="2800" dirty="0" err="1"/>
              <a:t>regardless</a:t>
            </a:r>
            <a:r>
              <a:rPr lang="fr-CA" sz="2800" dirty="0"/>
              <a:t> of the </a:t>
            </a:r>
            <a:r>
              <a:rPr lang="fr-CA" sz="2800" dirty="0" err="1"/>
              <a:t>language</a:t>
            </a:r>
            <a:r>
              <a:rPr lang="fr-CA" sz="2800" dirty="0"/>
              <a:t> of instruction. </a:t>
            </a:r>
          </a:p>
          <a:p>
            <a:pPr lvl="2"/>
            <a:r>
              <a:rPr lang="fr-CA" sz="2800" dirty="0"/>
              <a:t>No, </a:t>
            </a:r>
            <a:r>
              <a:rPr lang="fr-CA" sz="2800" dirty="0" err="1"/>
              <a:t>students</a:t>
            </a:r>
            <a:r>
              <a:rPr lang="fr-CA" sz="2800" dirty="0"/>
              <a:t> grades do not change </a:t>
            </a:r>
            <a:r>
              <a:rPr lang="fr-CA" sz="2800" dirty="0" err="1"/>
              <a:t>should</a:t>
            </a:r>
            <a:r>
              <a:rPr lang="fr-CA" sz="2800" dirty="0"/>
              <a:t> a </a:t>
            </a:r>
            <a:r>
              <a:rPr lang="fr-CA" sz="2800" dirty="0" err="1"/>
              <a:t>student</a:t>
            </a:r>
            <a:r>
              <a:rPr lang="fr-CA" sz="2800" dirty="0"/>
              <a:t> </a:t>
            </a:r>
            <a:r>
              <a:rPr lang="fr-CA" sz="2800" dirty="0" err="1"/>
              <a:t>transfer</a:t>
            </a:r>
            <a:r>
              <a:rPr lang="fr-CA" sz="2800" dirty="0"/>
              <a:t> </a:t>
            </a:r>
            <a:r>
              <a:rPr lang="fr-CA" sz="2800" dirty="0" err="1"/>
              <a:t>into</a:t>
            </a:r>
            <a:r>
              <a:rPr lang="fr-CA" sz="2800" dirty="0"/>
              <a:t> an English program.</a:t>
            </a:r>
          </a:p>
          <a:p>
            <a:pPr marL="128016" lvl="1" indent="0">
              <a:buNone/>
            </a:pPr>
            <a:endParaRPr lang="fr-CA" sz="2800" dirty="0"/>
          </a:p>
          <a:p>
            <a:pPr marL="128016" lvl="1" indent="0">
              <a:buNone/>
            </a:pPr>
            <a:r>
              <a:rPr lang="fr-CA" sz="2800" dirty="0"/>
              <a:t>Will </a:t>
            </a:r>
            <a:r>
              <a:rPr lang="fr-CA" sz="2800" dirty="0" err="1"/>
              <a:t>my</a:t>
            </a:r>
            <a:r>
              <a:rPr lang="fr-CA" sz="2800" dirty="0"/>
              <a:t> </a:t>
            </a:r>
            <a:r>
              <a:rPr lang="fr-CA" sz="2800" dirty="0" err="1"/>
              <a:t>child</a:t>
            </a:r>
            <a:r>
              <a:rPr lang="fr-CA" sz="2800" dirty="0"/>
              <a:t> </a:t>
            </a:r>
            <a:r>
              <a:rPr lang="fr-CA" sz="2800" dirty="0" err="1"/>
              <a:t>be</a:t>
            </a:r>
            <a:r>
              <a:rPr lang="fr-CA" sz="2800" dirty="0"/>
              <a:t> </a:t>
            </a:r>
            <a:r>
              <a:rPr lang="fr-CA" sz="2800" dirty="0" err="1"/>
              <a:t>disadvantaged</a:t>
            </a:r>
            <a:r>
              <a:rPr lang="fr-CA" sz="2800" dirty="0"/>
              <a:t> or struggle in High </a:t>
            </a:r>
            <a:r>
              <a:rPr lang="fr-CA" sz="2800" dirty="0" err="1"/>
              <a:t>School</a:t>
            </a:r>
            <a:r>
              <a:rPr lang="fr-CA" sz="2800" dirty="0"/>
              <a:t>? </a:t>
            </a:r>
          </a:p>
          <a:p>
            <a:pPr lvl="1"/>
            <a:r>
              <a:rPr lang="fr-CA" sz="2800" dirty="0"/>
              <a:t> French Immersion </a:t>
            </a:r>
            <a:r>
              <a:rPr lang="fr-CA" sz="2800" dirty="0" err="1"/>
              <a:t>students</a:t>
            </a:r>
            <a:r>
              <a:rPr lang="fr-CA" sz="2800" dirty="0"/>
              <a:t> </a:t>
            </a:r>
            <a:r>
              <a:rPr lang="fr-CA" sz="2800" dirty="0" err="1"/>
              <a:t>remain</a:t>
            </a:r>
            <a:r>
              <a:rPr lang="fr-CA" sz="2800" dirty="0"/>
              <a:t> </a:t>
            </a:r>
            <a:r>
              <a:rPr lang="fr-CA" sz="2800" dirty="0" err="1"/>
              <a:t>among</a:t>
            </a:r>
            <a:r>
              <a:rPr lang="fr-CA" sz="2800" dirty="0"/>
              <a:t> the top </a:t>
            </a:r>
            <a:r>
              <a:rPr lang="fr-CA" sz="2800" dirty="0" err="1"/>
              <a:t>students</a:t>
            </a:r>
            <a:r>
              <a:rPr lang="fr-CA" sz="2800" dirty="0"/>
              <a:t>, </a:t>
            </a:r>
            <a:r>
              <a:rPr lang="fr-CA" sz="2800" dirty="0" err="1"/>
              <a:t>even</a:t>
            </a:r>
            <a:r>
              <a:rPr lang="fr-CA" sz="2800" dirty="0"/>
              <a:t> </a:t>
            </a:r>
            <a:r>
              <a:rPr lang="fr-CA" sz="2800" dirty="0" err="1"/>
              <a:t>when</a:t>
            </a:r>
            <a:r>
              <a:rPr lang="fr-CA" sz="2800" dirty="0"/>
              <a:t> in classes </a:t>
            </a:r>
            <a:r>
              <a:rPr lang="fr-CA" sz="2800" dirty="0" err="1"/>
              <a:t>with</a:t>
            </a:r>
            <a:r>
              <a:rPr lang="fr-CA" sz="2800" dirty="0"/>
              <a:t> </a:t>
            </a:r>
            <a:r>
              <a:rPr lang="fr-CA" sz="2800" dirty="0" err="1"/>
              <a:t>their</a:t>
            </a:r>
            <a:r>
              <a:rPr lang="fr-CA" sz="2800" dirty="0"/>
              <a:t> English </a:t>
            </a:r>
            <a:r>
              <a:rPr lang="fr-CA" sz="2800" dirty="0" err="1"/>
              <a:t>peers</a:t>
            </a:r>
            <a:r>
              <a:rPr lang="fr-CA" sz="2800" dirty="0"/>
              <a:t>. Issues </a:t>
            </a:r>
            <a:r>
              <a:rPr lang="fr-CA" sz="2800" dirty="0" err="1"/>
              <a:t>pertaining</a:t>
            </a:r>
            <a:r>
              <a:rPr lang="fr-CA" sz="2800" dirty="0"/>
              <a:t> to new </a:t>
            </a:r>
            <a:r>
              <a:rPr lang="fr-CA" sz="2800" dirty="0" err="1"/>
              <a:t>vocabulary</a:t>
            </a:r>
            <a:r>
              <a:rPr lang="fr-CA" sz="2800" dirty="0"/>
              <a:t>, for </a:t>
            </a:r>
            <a:r>
              <a:rPr lang="fr-CA" sz="2800" dirty="0" err="1"/>
              <a:t>example</a:t>
            </a:r>
            <a:r>
              <a:rPr lang="fr-CA" sz="2800" dirty="0"/>
              <a:t>, are </a:t>
            </a:r>
            <a:r>
              <a:rPr lang="fr-CA" sz="2800" dirty="0" err="1"/>
              <a:t>resolved</a:t>
            </a:r>
            <a:r>
              <a:rPr lang="fr-CA" sz="2800" dirty="0"/>
              <a:t> </a:t>
            </a:r>
            <a:r>
              <a:rPr lang="fr-CA" sz="2800" dirty="0" err="1"/>
              <a:t>quickly</a:t>
            </a:r>
            <a:r>
              <a:rPr lang="fr-CA" sz="2800" dirty="0"/>
              <a:t> as FI </a:t>
            </a:r>
            <a:r>
              <a:rPr lang="fr-CA" sz="2800" dirty="0" err="1"/>
              <a:t>students</a:t>
            </a:r>
            <a:r>
              <a:rPr lang="fr-CA" sz="2800" dirty="0"/>
              <a:t> have </a:t>
            </a:r>
            <a:r>
              <a:rPr lang="fr-CA" sz="2800" dirty="0" err="1" smtClean="0"/>
              <a:t>developed</a:t>
            </a:r>
            <a:r>
              <a:rPr lang="fr-CA" sz="2800" dirty="0" smtClean="0"/>
              <a:t> </a:t>
            </a:r>
            <a:r>
              <a:rPr lang="fr-CA" sz="2800" dirty="0" err="1"/>
              <a:t>problem</a:t>
            </a:r>
            <a:r>
              <a:rPr lang="fr-CA" sz="2800" dirty="0"/>
              <a:t> </a:t>
            </a:r>
            <a:r>
              <a:rPr lang="fr-CA" sz="2800" dirty="0" err="1"/>
              <a:t>solving</a:t>
            </a:r>
            <a:r>
              <a:rPr lang="fr-CA" sz="2800" dirty="0"/>
              <a:t> </a:t>
            </a:r>
            <a:r>
              <a:rPr lang="fr-CA" sz="2800" dirty="0" err="1"/>
              <a:t>skills</a:t>
            </a:r>
            <a:r>
              <a:rPr lang="fr-CA" sz="2800" dirty="0"/>
              <a:t> over the course of the first 9 </a:t>
            </a:r>
            <a:r>
              <a:rPr lang="fr-CA" sz="2800" dirty="0" err="1"/>
              <a:t>years</a:t>
            </a:r>
            <a:r>
              <a:rPr lang="fr-CA" sz="2800" dirty="0"/>
              <a:t>. </a:t>
            </a:r>
            <a:endParaRPr lang="en-CA" sz="2800" dirty="0"/>
          </a:p>
          <a:p>
            <a:endParaRPr lang="en-CA" sz="2400" dirty="0"/>
          </a:p>
        </p:txBody>
      </p:sp>
    </p:spTree>
    <p:extLst>
      <p:ext uri="{BB962C8B-B14F-4D97-AF65-F5344CB8AC3E}">
        <p14:creationId xmlns:p14="http://schemas.microsoft.com/office/powerpoint/2010/main" val="973286343"/>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pic>
        <p:nvPicPr>
          <p:cNvPr id="4" name="Picture 4" descr="A group of people posing for a photo&#10;&#10;Description generated with very high confidence">
            <a:extLst>
              <a:ext uri="{FF2B5EF4-FFF2-40B4-BE49-F238E27FC236}">
                <a16:creationId xmlns:a16="http://schemas.microsoft.com/office/drawing/2014/main" id="{53E4DB0C-977D-4E75-A057-579462B6DABF}"/>
              </a:ext>
            </a:extLst>
          </p:cNvPr>
          <p:cNvPicPr>
            <a:picLocks noChangeAspect="1"/>
          </p:cNvPicPr>
          <p:nvPr/>
        </p:nvPicPr>
        <p:blipFill rotWithShape="1">
          <a:blip r:embed="rId3"/>
          <a:srcRect l="29601" r="9768" b="1"/>
          <a:stretch/>
        </p:blipFill>
        <p:spPr>
          <a:xfrm>
            <a:off x="4634680" y="10"/>
            <a:ext cx="7560130" cy="6857990"/>
          </a:xfrm>
          <a:prstGeom prst="rect">
            <a:avLst/>
          </a:prstGeom>
        </p:spPr>
      </p:pic>
      <p:sp>
        <p:nvSpPr>
          <p:cNvPr id="2" name="Title 1"/>
          <p:cNvSpPr>
            <a:spLocks noGrp="1"/>
          </p:cNvSpPr>
          <p:nvPr>
            <p:ph type="title"/>
          </p:nvPr>
        </p:nvSpPr>
        <p:spPr>
          <a:xfrm>
            <a:off x="650669" y="629266"/>
            <a:ext cx="3330328" cy="1641986"/>
          </a:xfrm>
        </p:spPr>
        <p:txBody>
          <a:bodyPr>
            <a:normAutofit fontScale="90000"/>
          </a:bodyPr>
          <a:lstStyle/>
          <a:p>
            <a:pPr>
              <a:lnSpc>
                <a:spcPct val="90000"/>
              </a:lnSpc>
            </a:pPr>
            <a:r>
              <a:rPr lang="en-US" sz="2600" dirty="0"/>
              <a:t>Student Council aka COOL and our Grade 12 students in French Immersion</a:t>
            </a:r>
          </a:p>
        </p:txBody>
      </p:sp>
      <p:sp>
        <p:nvSpPr>
          <p:cNvPr id="3" name="Content Placeholder 2"/>
          <p:cNvSpPr>
            <a:spLocks noGrp="1"/>
          </p:cNvSpPr>
          <p:nvPr>
            <p:ph idx="1"/>
          </p:nvPr>
        </p:nvSpPr>
        <p:spPr>
          <a:xfrm>
            <a:off x="650669" y="2438400"/>
            <a:ext cx="3330328" cy="3809999"/>
          </a:xfrm>
        </p:spPr>
        <p:txBody>
          <a:bodyPr vert="horz" lIns="91440" tIns="45720" rIns="91440" bIns="45720" rtlCol="0" anchor="t">
            <a:normAutofit/>
          </a:bodyPr>
          <a:lstStyle/>
          <a:p>
            <a:r>
              <a:rPr lang="en-US" dirty="0"/>
              <a:t>Leadership</a:t>
            </a:r>
          </a:p>
          <a:p>
            <a:r>
              <a:rPr lang="en-US" dirty="0"/>
              <a:t>Volunteerism</a:t>
            </a:r>
          </a:p>
          <a:p>
            <a:r>
              <a:rPr lang="en-US" dirty="0"/>
              <a:t>Community</a:t>
            </a:r>
          </a:p>
          <a:p>
            <a:endParaRPr lang="en-US" dirty="0"/>
          </a:p>
        </p:txBody>
      </p:sp>
    </p:spTree>
    <p:extLst>
      <p:ext uri="{BB962C8B-B14F-4D97-AF65-F5344CB8AC3E}">
        <p14:creationId xmlns:p14="http://schemas.microsoft.com/office/powerpoint/2010/main" val="387542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70688"/>
          </a:xfrm>
        </p:spPr>
        <p:txBody>
          <a:bodyPr>
            <a:normAutofit fontScale="90000"/>
          </a:bodyPr>
          <a:lstStyle/>
          <a:p>
            <a:pPr marL="352425" indent="-352425"/>
            <a:r>
              <a:rPr lang="en-US" sz="2000" b="1" dirty="0"/>
              <a:t>The </a:t>
            </a:r>
            <a:r>
              <a:rPr lang="en-US" sz="2000" b="1" dirty="0" err="1"/>
              <a:t>Ardrossan</a:t>
            </a:r>
            <a:r>
              <a:rPr lang="en-US" sz="2000" b="1" dirty="0"/>
              <a:t> French Immersion Program is proud of:</a:t>
            </a:r>
            <a:r>
              <a:rPr lang="en-US" dirty="0">
                <a:solidFill>
                  <a:schemeClr val="tx1"/>
                </a:solidFill>
                <a:latin typeface="+mj-ea"/>
                <a:cs typeface="+mj-ea"/>
              </a:rPr>
              <a:t/>
            </a:r>
            <a:br>
              <a:rPr lang="en-US" dirty="0">
                <a:solidFill>
                  <a:schemeClr val="tx1"/>
                </a:solidFill>
                <a:latin typeface="+mj-ea"/>
                <a:cs typeface="+mj-ea"/>
              </a:rPr>
            </a:br>
            <a:r>
              <a:rPr lang="en-US" dirty="0">
                <a:solidFill>
                  <a:schemeClr val="tx1"/>
                </a:solidFill>
                <a:latin typeface="+mj-ea"/>
                <a:cs typeface="+mj-ea"/>
              </a:rPr>
              <a:t/>
            </a:r>
            <a:br>
              <a:rPr lang="en-US" dirty="0">
                <a:solidFill>
                  <a:schemeClr val="tx1"/>
                </a:solidFill>
                <a:latin typeface="+mj-ea"/>
                <a:cs typeface="+mj-ea"/>
              </a:rPr>
            </a:br>
            <a:r>
              <a:rPr lang="en-US" sz="2000" dirty="0"/>
              <a:t>We offer the following courses in French. </a:t>
            </a:r>
            <a:br>
              <a:rPr lang="en-US" sz="2000" dirty="0"/>
            </a:br>
            <a:r>
              <a:rPr lang="en-US" sz="2000" dirty="0"/>
              <a:t>French Language Arts, Biology, Chemistry, Social Studies, Math at all levels as well as Science 10.</a:t>
            </a:r>
            <a:r>
              <a:rPr lang="en-US" dirty="0">
                <a:solidFill>
                  <a:schemeClr val="tx1"/>
                </a:solidFill>
                <a:latin typeface="+mj-ea"/>
                <a:cs typeface="+mj-ea"/>
              </a:rPr>
              <a:t/>
            </a:r>
            <a:br>
              <a:rPr lang="en-US" dirty="0">
                <a:solidFill>
                  <a:schemeClr val="tx1"/>
                </a:solidFill>
                <a:latin typeface="+mj-ea"/>
                <a:cs typeface="+mj-ea"/>
              </a:rPr>
            </a:br>
            <a:r>
              <a:rPr lang="en-US" sz="2000" dirty="0"/>
              <a:t>Great retention rate from Jr. High to Sr. High year after year</a:t>
            </a:r>
            <a:r>
              <a:rPr lang="en-US" dirty="0">
                <a:solidFill>
                  <a:schemeClr val="tx1"/>
                </a:solidFill>
                <a:latin typeface="+mj-ea"/>
                <a:cs typeface="+mj-ea"/>
              </a:rPr>
              <a:t/>
            </a:r>
            <a:br>
              <a:rPr lang="en-US" dirty="0">
                <a:solidFill>
                  <a:schemeClr val="tx1"/>
                </a:solidFill>
                <a:latin typeface="+mj-ea"/>
                <a:cs typeface="+mj-ea"/>
              </a:rPr>
            </a:br>
            <a:r>
              <a:rPr lang="en-US" sz="2000" dirty="0"/>
              <a:t>Great rapport and relationship with each class/grade year after year</a:t>
            </a:r>
            <a:r>
              <a:rPr lang="en-US" dirty="0">
                <a:solidFill>
                  <a:schemeClr val="tx1"/>
                </a:solidFill>
                <a:latin typeface="+mj-ea"/>
                <a:cs typeface="+mj-ea"/>
              </a:rPr>
              <a:t/>
            </a:r>
            <a:br>
              <a:rPr lang="en-US" dirty="0">
                <a:solidFill>
                  <a:schemeClr val="tx1"/>
                </a:solidFill>
                <a:latin typeface="+mj-ea"/>
                <a:cs typeface="+mj-ea"/>
              </a:rPr>
            </a:br>
            <a:r>
              <a:rPr lang="en-US" sz="2000" dirty="0"/>
              <a:t>Strong results and performance on provincial achievement tests (Grade 9) and diploma exams Grade 12) yearly</a:t>
            </a:r>
            <a:r>
              <a:rPr lang="en-US" dirty="0">
                <a:solidFill>
                  <a:schemeClr val="tx1"/>
                </a:solidFill>
                <a:latin typeface="+mj-ea"/>
                <a:cs typeface="+mj-ea"/>
              </a:rPr>
              <a:t/>
            </a:r>
            <a:br>
              <a:rPr lang="en-US" dirty="0">
                <a:solidFill>
                  <a:schemeClr val="tx1"/>
                </a:solidFill>
                <a:latin typeface="+mj-ea"/>
                <a:cs typeface="+mj-ea"/>
              </a:rPr>
            </a:br>
            <a:r>
              <a:rPr lang="en-US" sz="2000" dirty="0"/>
              <a:t>Strong rate of participation from French Immersion students and success in sports, band, drama, exchanges, etc.</a:t>
            </a:r>
            <a:r>
              <a:rPr lang="en-US" dirty="0">
                <a:solidFill>
                  <a:schemeClr val="tx1"/>
                </a:solidFill>
                <a:latin typeface="+mj-ea"/>
                <a:cs typeface="+mj-ea"/>
              </a:rPr>
              <a:t/>
            </a:r>
            <a:br>
              <a:rPr lang="en-US" dirty="0">
                <a:solidFill>
                  <a:schemeClr val="tx1"/>
                </a:solidFill>
                <a:latin typeface="+mj-ea"/>
                <a:cs typeface="+mj-ea"/>
              </a:rPr>
            </a:br>
            <a:r>
              <a:rPr lang="en-US" sz="2000" dirty="0"/>
              <a:t>Maintains a strong enrollment since beginning in 1989-90</a:t>
            </a:r>
            <a:r>
              <a:rPr lang="en-US" dirty="0">
                <a:solidFill>
                  <a:schemeClr val="tx1"/>
                </a:solidFill>
                <a:latin typeface="+mj-ea"/>
                <a:cs typeface="+mj-ea"/>
              </a:rPr>
              <a:t/>
            </a:r>
            <a:br>
              <a:rPr lang="en-US" dirty="0">
                <a:solidFill>
                  <a:schemeClr val="tx1"/>
                </a:solidFill>
                <a:latin typeface="+mj-ea"/>
                <a:cs typeface="+mj-ea"/>
              </a:rPr>
            </a:br>
            <a:r>
              <a:rPr lang="en-US" sz="2000" dirty="0"/>
              <a:t>Many graduates continue on to Campus Saint Jean University of Alberta (French University program)</a:t>
            </a:r>
            <a:r>
              <a:rPr lang="en-US" dirty="0">
                <a:solidFill>
                  <a:schemeClr val="tx1"/>
                </a:solidFill>
                <a:latin typeface="+mj-ea"/>
                <a:cs typeface="+mj-ea"/>
              </a:rPr>
              <a:t/>
            </a:r>
            <a:br>
              <a:rPr lang="en-US" dirty="0">
                <a:solidFill>
                  <a:schemeClr val="tx1"/>
                </a:solidFill>
                <a:latin typeface="+mj-ea"/>
                <a:cs typeface="+mj-ea"/>
              </a:rPr>
            </a:br>
            <a:r>
              <a:rPr lang="en-US" sz="2000" dirty="0"/>
              <a:t>Strong local Canadian Parents for French chapter (</a:t>
            </a:r>
            <a:r>
              <a:rPr lang="en-US" sz="2000" dirty="0" err="1"/>
              <a:t>Ardrossan</a:t>
            </a:r>
            <a:r>
              <a:rPr lang="en-US" sz="2000" dirty="0"/>
              <a:t>) that supports our program</a:t>
            </a:r>
            <a:r>
              <a:rPr lang="en-US" dirty="0">
                <a:solidFill>
                  <a:schemeClr val="tx1"/>
                </a:solidFill>
                <a:latin typeface="+mj-ea"/>
                <a:cs typeface="+mj-ea"/>
              </a:rPr>
              <a:t/>
            </a:r>
            <a:br>
              <a:rPr lang="en-US" dirty="0">
                <a:solidFill>
                  <a:schemeClr val="tx1"/>
                </a:solidFill>
                <a:latin typeface="+mj-ea"/>
                <a:cs typeface="+mj-ea"/>
              </a:rPr>
            </a:br>
            <a:r>
              <a:rPr lang="en-US" sz="2000" dirty="0"/>
              <a:t>Possibilities for exchange programs to Québec and France</a:t>
            </a:r>
            <a:r>
              <a:rPr lang="en-US" dirty="0">
                <a:solidFill>
                  <a:schemeClr val="tx1"/>
                </a:solidFill>
                <a:latin typeface="+mj-ea"/>
                <a:cs typeface="+mj-ea"/>
              </a:rPr>
              <a:t/>
            </a:r>
            <a:br>
              <a:rPr lang="en-US" dirty="0">
                <a:solidFill>
                  <a:schemeClr val="tx1"/>
                </a:solidFill>
                <a:latin typeface="+mj-ea"/>
                <a:cs typeface="+mj-ea"/>
              </a:rPr>
            </a:br>
            <a:endParaRPr lang="en-US" sz="2000" dirty="0"/>
          </a:p>
        </p:txBody>
      </p:sp>
    </p:spTree>
    <p:extLst>
      <p:ext uri="{BB962C8B-B14F-4D97-AF65-F5344CB8AC3E}">
        <p14:creationId xmlns:p14="http://schemas.microsoft.com/office/powerpoint/2010/main" val="312470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452718"/>
            <a:ext cx="9404723" cy="1400530"/>
          </a:xfrm>
        </p:spPr>
        <p:txBody>
          <a:bodyPr>
            <a:normAutofit fontScale="90000"/>
          </a:bodyPr>
          <a:lstStyle/>
          <a:p>
            <a:pPr marL="0" indent="0"/>
            <a:r>
              <a:rPr lang="en-US" sz="3600" dirty="0"/>
              <a:t>French Immersion Junior High within</a:t>
            </a:r>
            <a:br>
              <a:rPr lang="en-US" sz="3600" dirty="0"/>
            </a:br>
            <a:r>
              <a:rPr lang="en-US" sz="3600" dirty="0"/>
              <a:t>Elk Island Public Schools</a:t>
            </a:r>
            <a:r>
              <a:rPr lang="en-US" sz="3600" b="1" dirty="0"/>
              <a:t/>
            </a:r>
            <a:br>
              <a:rPr lang="en-US" sz="3600" b="1" dirty="0"/>
            </a:br>
            <a:r>
              <a:rPr lang="en-US" sz="3600" b="1" dirty="0"/>
              <a:t/>
            </a:r>
            <a:br>
              <a:rPr lang="en-US" sz="3600" b="1" dirty="0"/>
            </a:br>
            <a:endParaRPr lang="en-US" sz="3600" dirty="0"/>
          </a:p>
        </p:txBody>
      </p:sp>
      <p:sp>
        <p:nvSpPr>
          <p:cNvPr id="3" name="Content Placeholder 2"/>
          <p:cNvSpPr>
            <a:spLocks noGrp="1"/>
          </p:cNvSpPr>
          <p:nvPr>
            <p:ph idx="1"/>
          </p:nvPr>
        </p:nvSpPr>
        <p:spPr/>
        <p:txBody>
          <a:bodyPr>
            <a:normAutofit/>
          </a:bodyPr>
          <a:lstStyle/>
          <a:p>
            <a:r>
              <a:rPr lang="en-US" sz="2400" dirty="0"/>
              <a:t>Sherwood Heights and </a:t>
            </a:r>
            <a:r>
              <a:rPr lang="en-US" sz="2400" dirty="0" err="1"/>
              <a:t>Ardrossan</a:t>
            </a:r>
            <a:r>
              <a:rPr lang="en-US" sz="2400" dirty="0"/>
              <a:t> both offer a French Immersion (FI) Program for Grades 7 to 9.  Students currently enrolled in an elementary program are designated to one of the two schools for junior high. The junior high program includes French Language Arts, Science, Social Studies, Math and English Language Arts. Students in the FI Program can take advantage of cultural activities and exchanges, important educational aspects of the program. </a:t>
            </a:r>
          </a:p>
          <a:p>
            <a:endParaRPr lang="en-US" sz="1200" dirty="0"/>
          </a:p>
        </p:txBody>
      </p:sp>
    </p:spTree>
    <p:extLst>
      <p:ext uri="{BB962C8B-B14F-4D97-AF65-F5344CB8AC3E}">
        <p14:creationId xmlns:p14="http://schemas.microsoft.com/office/powerpoint/2010/main" val="1052453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Thought</a:t>
            </a:r>
          </a:p>
        </p:txBody>
      </p:sp>
      <p:sp>
        <p:nvSpPr>
          <p:cNvPr id="3" name="Content Placeholder 2"/>
          <p:cNvSpPr>
            <a:spLocks noGrp="1"/>
          </p:cNvSpPr>
          <p:nvPr>
            <p:ph idx="1"/>
          </p:nvPr>
        </p:nvSpPr>
        <p:spPr/>
        <p:txBody>
          <a:bodyPr>
            <a:normAutofit/>
          </a:bodyPr>
          <a:lstStyle/>
          <a:p>
            <a:r>
              <a:rPr lang="en-US" sz="3200" dirty="0"/>
              <a:t>Sherwood Heights Junior High and </a:t>
            </a:r>
            <a:r>
              <a:rPr lang="en-US" sz="3200" dirty="0" err="1"/>
              <a:t>Ardrossan</a:t>
            </a:r>
            <a:r>
              <a:rPr lang="en-US" sz="3200" dirty="0"/>
              <a:t> Junior Senior High are both offering you the opportunity to enhance your French skills through core subjects.  Why not embrace it? You have already invested 7 to 10 years after all…</a:t>
            </a:r>
          </a:p>
          <a:p>
            <a:r>
              <a:rPr lang="en-US" sz="3200" dirty="0"/>
              <a:t>A </a:t>
            </a:r>
            <a:r>
              <a:rPr lang="en-US" sz="3200" dirty="0" err="1"/>
              <a:t>l’an</a:t>
            </a:r>
            <a:r>
              <a:rPr lang="en-US" sz="3200" dirty="0"/>
              <a:t> prochain!</a:t>
            </a:r>
          </a:p>
        </p:txBody>
      </p:sp>
    </p:spTree>
    <p:extLst>
      <p:ext uri="{BB962C8B-B14F-4D97-AF65-F5344CB8AC3E}">
        <p14:creationId xmlns:p14="http://schemas.microsoft.com/office/powerpoint/2010/main" val="3367502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t>Sherri Johnson (Assistant Principal, Sherwood Heights)</a:t>
            </a:r>
          </a:p>
          <a:p>
            <a:pPr marL="0" indent="0">
              <a:buNone/>
            </a:pPr>
            <a:r>
              <a:rPr lang="en-US" dirty="0"/>
              <a:t>E-mail: </a:t>
            </a:r>
            <a:r>
              <a:rPr lang="en-US" dirty="0">
                <a:hlinkClick r:id="rId2"/>
              </a:rPr>
              <a:t>Sherri.Johnson@eips.ca</a:t>
            </a:r>
            <a:endParaRPr lang="en-US" dirty="0"/>
          </a:p>
          <a:p>
            <a:pPr marL="0" indent="0">
              <a:buNone/>
            </a:pPr>
            <a:endParaRPr lang="en-US" dirty="0"/>
          </a:p>
          <a:p>
            <a:pPr marL="0" indent="0">
              <a:buNone/>
            </a:pPr>
            <a:r>
              <a:rPr lang="en-US" dirty="0"/>
              <a:t>MJ Nam (Principal, </a:t>
            </a:r>
            <a:r>
              <a:rPr lang="en-US" dirty="0" err="1"/>
              <a:t>Ardrossan</a:t>
            </a:r>
            <a:r>
              <a:rPr lang="en-US" dirty="0"/>
              <a:t> Junior Senior High School)</a:t>
            </a:r>
          </a:p>
          <a:p>
            <a:pPr marL="0" indent="0">
              <a:buNone/>
            </a:pPr>
            <a:r>
              <a:rPr lang="en-US" dirty="0"/>
              <a:t>E-mail: </a:t>
            </a:r>
            <a:r>
              <a:rPr lang="en-US" dirty="0">
                <a:hlinkClick r:id="rId3"/>
              </a:rPr>
              <a:t>MJ.Nam@eips.ca</a:t>
            </a:r>
            <a:endParaRPr lang="en-US" dirty="0"/>
          </a:p>
          <a:p>
            <a:pPr marL="0" indent="0">
              <a:buNone/>
            </a:pPr>
            <a:endParaRPr lang="en-US" dirty="0"/>
          </a:p>
          <a:p>
            <a:pPr marL="0" indent="0">
              <a:buNone/>
            </a:pPr>
            <a:r>
              <a:rPr lang="en-US" dirty="0"/>
              <a:t>Annie Garneau, EIPS French Immersion Consultant</a:t>
            </a:r>
          </a:p>
          <a:p>
            <a:pPr marL="0" indent="0">
              <a:buNone/>
            </a:pPr>
            <a:r>
              <a:rPr lang="en-US" dirty="0"/>
              <a:t>E-mail: </a:t>
            </a:r>
            <a:r>
              <a:rPr lang="en-US" dirty="0">
                <a:hlinkClick r:id="rId4"/>
              </a:rPr>
              <a:t>Annie.Garneau@eips.ca</a:t>
            </a:r>
            <a:endParaRPr lang="en-US" dirty="0"/>
          </a:p>
          <a:p>
            <a:pPr marL="0" indent="0">
              <a:buNone/>
            </a:pPr>
            <a:endParaRPr lang="en-US" dirty="0"/>
          </a:p>
        </p:txBody>
      </p:sp>
    </p:spTree>
    <p:extLst>
      <p:ext uri="{BB962C8B-B14F-4D97-AF65-F5344CB8AC3E}">
        <p14:creationId xmlns:p14="http://schemas.microsoft.com/office/powerpoint/2010/main" val="398933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Shape 72"/>
        <p:cNvGrpSpPr/>
        <p:nvPr/>
      </p:nvGrpSpPr>
      <p:grpSpPr>
        <a:xfrm>
          <a:off x="0" y="0"/>
          <a:ext cx="0" cy="0"/>
          <a:chOff x="0" y="0"/>
          <a:chExt cx="0" cy="0"/>
        </a:xfrm>
      </p:grpSpPr>
      <p:pic>
        <p:nvPicPr>
          <p:cNvPr id="76" name="Shape 76"/>
          <p:cNvPicPr preferRelativeResize="0"/>
          <p:nvPr/>
        </p:nvPicPr>
        <p:blipFill rotWithShape="1">
          <a:blip r:embed="rId4">
            <a:extLst/>
          </a:blip>
          <a:srcRect r="1" b="15692"/>
          <a:stretch/>
        </p:blipFill>
        <p:spPr>
          <a:xfrm>
            <a:off x="20" y="3429000"/>
            <a:ext cx="6093127" cy="3429000"/>
          </a:xfrm>
          <a:prstGeom prst="rect">
            <a:avLst/>
          </a:prstGeom>
          <a:noFill/>
        </p:spPr>
      </p:pic>
      <p:pic>
        <p:nvPicPr>
          <p:cNvPr id="77" name="Shape 77"/>
          <p:cNvPicPr preferRelativeResize="0"/>
          <p:nvPr/>
        </p:nvPicPr>
        <p:blipFill rotWithShape="1">
          <a:blip r:embed="rId5">
            <a:extLst/>
          </a:blip>
          <a:srcRect t="9881" r="4" b="15030"/>
          <a:stretch/>
        </p:blipFill>
        <p:spPr>
          <a:xfrm>
            <a:off x="20" y="10"/>
            <a:ext cx="3047675" cy="3428529"/>
          </a:xfrm>
          <a:prstGeom prst="rect">
            <a:avLst/>
          </a:prstGeom>
          <a:noFill/>
        </p:spPr>
      </p:pic>
      <p:pic>
        <p:nvPicPr>
          <p:cNvPr id="4" name="Picture 4" descr="A group of people sitting at a desk&#10;&#10;Description generated with very high confidence">
            <a:extLst>
              <a:ext uri="{FF2B5EF4-FFF2-40B4-BE49-F238E27FC236}">
                <a16:creationId xmlns:a16="http://schemas.microsoft.com/office/drawing/2014/main" id="{701FCB8F-79B1-4BCA-808C-BBD51E32DB06}"/>
              </a:ext>
            </a:extLst>
          </p:cNvPr>
          <p:cNvPicPr>
            <a:picLocks noChangeAspect="1"/>
          </p:cNvPicPr>
          <p:nvPr/>
        </p:nvPicPr>
        <p:blipFill rotWithShape="1">
          <a:blip r:embed="rId6"/>
          <a:srcRect l="28288" r="4600" b="2"/>
          <a:stretch/>
        </p:blipFill>
        <p:spPr>
          <a:xfrm>
            <a:off x="3046715" y="10"/>
            <a:ext cx="3047695" cy="3428529"/>
          </a:xfrm>
          <a:prstGeom prst="rect">
            <a:avLst/>
          </a:prstGeom>
        </p:spPr>
      </p:pic>
      <p:pic>
        <p:nvPicPr>
          <p:cNvPr id="2" name="Picture 2" descr="A person standing in a kitchen&#10;&#10;Description generated with very high confidence">
            <a:extLst>
              <a:ext uri="{FF2B5EF4-FFF2-40B4-BE49-F238E27FC236}">
                <a16:creationId xmlns:a16="http://schemas.microsoft.com/office/drawing/2014/main" id="{C6E7AA27-600D-4BD4-AC3E-0BB406BA7C4B}"/>
              </a:ext>
            </a:extLst>
          </p:cNvPr>
          <p:cNvPicPr>
            <a:picLocks noChangeAspect="1"/>
          </p:cNvPicPr>
          <p:nvPr/>
        </p:nvPicPr>
        <p:blipFill rotWithShape="1">
          <a:blip r:embed="rId7"/>
          <a:srcRect l="21743" r="7557"/>
          <a:stretch/>
        </p:blipFill>
        <p:spPr>
          <a:xfrm>
            <a:off x="6093147" y="10"/>
            <a:ext cx="6098853" cy="6857990"/>
          </a:xfrm>
          <a:prstGeom prst="rect">
            <a:avLst/>
          </a:prstGeom>
        </p:spPr>
      </p:pic>
      <p:sp>
        <p:nvSpPr>
          <p:cNvPr id="73" name="Shape 73"/>
          <p:cNvSpPr txBox="1">
            <a:spLocks noGrp="1"/>
          </p:cNvSpPr>
          <p:nvPr>
            <p:ph type="title"/>
          </p:nvPr>
        </p:nvSpPr>
        <p:spPr>
          <a:xfrm rot="1047058">
            <a:off x="8915185" y="531350"/>
            <a:ext cx="3703535" cy="1041766"/>
          </a:xfrm>
          <a:prstGeom prst="rect">
            <a:avLst/>
          </a:prstGeom>
        </p:spPr>
        <p:txBody>
          <a:bodyPr spcFirstLastPara="1" vert="horz" lIns="91440" tIns="45720" rIns="91440" bIns="45720" rtlCol="0" anchor="b" anchorCtr="0">
            <a:normAutofit/>
          </a:bodyPr>
          <a:lstStyle/>
          <a:p>
            <a:pPr>
              <a:spcBef>
                <a:spcPct val="0"/>
              </a:spcBef>
            </a:pPr>
            <a:r>
              <a:rPr lang="en-US" sz="2800" b="1" dirty="0">
                <a:solidFill>
                  <a:srgbClr val="0070C0"/>
                </a:solidFill>
              </a:rPr>
              <a:t>Life at Junior High</a:t>
            </a:r>
          </a:p>
        </p:txBody>
      </p:sp>
    </p:spTree>
    <p:extLst>
      <p:ext uri="{BB962C8B-B14F-4D97-AF65-F5344CB8AC3E}">
        <p14:creationId xmlns:p14="http://schemas.microsoft.com/office/powerpoint/2010/main" val="286955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814615" y="984967"/>
            <a:ext cx="10962800" cy="1023600"/>
          </a:xfrm>
          <a:prstGeom prst="rect">
            <a:avLst/>
          </a:prstGeom>
        </p:spPr>
        <p:txBody>
          <a:bodyPr spcFirstLastPara="1" vert="horz" wrap="square" lIns="121900" tIns="121900" rIns="121900" bIns="121900" rtlCol="0" anchor="b" anchorCtr="0">
            <a:noAutofit/>
          </a:bodyPr>
          <a:lstStyle/>
          <a:p>
            <a:r>
              <a:rPr lang="en" dirty="0"/>
              <a:t>Schedule...what does that mean?</a:t>
            </a:r>
            <a:endParaRPr lang="en-US" dirty="0"/>
          </a:p>
        </p:txBody>
      </p:sp>
      <p:sp>
        <p:nvSpPr>
          <p:cNvPr id="89" name="Shape 89"/>
          <p:cNvSpPr txBox="1">
            <a:spLocks noGrp="1"/>
          </p:cNvSpPr>
          <p:nvPr>
            <p:ph type="body" idx="1"/>
          </p:nvPr>
        </p:nvSpPr>
        <p:spPr>
          <a:xfrm>
            <a:off x="716139" y="2235493"/>
            <a:ext cx="10788921" cy="3613150"/>
          </a:xfrm>
          <a:prstGeom prst="rect">
            <a:avLst/>
          </a:prstGeom>
        </p:spPr>
        <p:txBody>
          <a:bodyPr spcFirstLastPara="1" vert="horz" wrap="square" lIns="121900" tIns="121900" rIns="121900" bIns="121900" rtlCol="0" anchor="t" anchorCtr="0">
            <a:noAutofit/>
          </a:bodyPr>
          <a:lstStyle/>
          <a:p>
            <a:pPr marL="101600" indent="0">
              <a:lnSpc>
                <a:spcPct val="115000"/>
              </a:lnSpc>
              <a:buSzPts val="2400"/>
              <a:buNone/>
            </a:pPr>
            <a:r>
              <a:rPr lang="en" sz="3200" dirty="0"/>
              <a:t>Different teachers and different </a:t>
            </a:r>
            <a:br>
              <a:rPr lang="en" sz="3200" dirty="0"/>
            </a:br>
            <a:r>
              <a:rPr lang="en" sz="3200" dirty="0"/>
              <a:t>classrooms for different subjects.</a:t>
            </a:r>
            <a:endParaRPr lang="en-US" sz="3200" dirty="0"/>
          </a:p>
          <a:p>
            <a:pPr marL="101600" indent="0">
              <a:lnSpc>
                <a:spcPct val="115000"/>
              </a:lnSpc>
              <a:buNone/>
            </a:pPr>
            <a:endParaRPr lang="en" sz="3200" dirty="0"/>
          </a:p>
          <a:p>
            <a:pPr marL="608330" indent="-506730">
              <a:lnSpc>
                <a:spcPct val="115000"/>
              </a:lnSpc>
            </a:pPr>
            <a:endParaRPr lang="en" sz="3200" dirty="0"/>
          </a:p>
          <a:p>
            <a:pPr marL="101600" indent="0">
              <a:lnSpc>
                <a:spcPct val="115000"/>
              </a:lnSpc>
              <a:buNone/>
            </a:pPr>
            <a:endParaRPr lang="en" sz="3200" dirty="0"/>
          </a:p>
          <a:p>
            <a:pPr marL="0" indent="0">
              <a:spcBef>
                <a:spcPts val="2133"/>
              </a:spcBef>
              <a:spcAft>
                <a:spcPts val="2133"/>
              </a:spcAft>
              <a:buNone/>
            </a:pPr>
            <a:r>
              <a:rPr lang="en" sz="1850" dirty="0"/>
              <a:t>	</a:t>
            </a:r>
            <a:endParaRPr sz="1850" dirty="0"/>
          </a:p>
        </p:txBody>
      </p:sp>
    </p:spTree>
    <p:extLst>
      <p:ext uri="{BB962C8B-B14F-4D97-AF65-F5344CB8AC3E}">
        <p14:creationId xmlns:p14="http://schemas.microsoft.com/office/powerpoint/2010/main" val="106063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01433" y="-476250"/>
            <a:ext cx="3744000" cy="1271200"/>
          </a:xfrm>
          <a:prstGeom prst="rect">
            <a:avLst/>
          </a:prstGeom>
        </p:spPr>
        <p:txBody>
          <a:bodyPr spcFirstLastPara="1" vert="horz" wrap="square" lIns="121900" tIns="121900" rIns="121900" bIns="121900" rtlCol="0" anchor="b" anchorCtr="0">
            <a:noAutofit/>
          </a:bodyPr>
          <a:lstStyle/>
          <a:p>
            <a:endParaRPr lang="en"/>
          </a:p>
        </p:txBody>
      </p:sp>
      <p:sp>
        <p:nvSpPr>
          <p:cNvPr id="106" name="Shape 106"/>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7" name="Shape 107"/>
          <p:cNvPicPr preferRelativeResize="0"/>
          <p:nvPr/>
        </p:nvPicPr>
        <p:blipFill>
          <a:blip r:embed="rId3">
            <a:alphaModFix/>
          </a:blip>
          <a:stretch>
            <a:fillRect/>
          </a:stretch>
        </p:blipFill>
        <p:spPr>
          <a:xfrm>
            <a:off x="4204069" y="29067"/>
            <a:ext cx="4304575" cy="3177800"/>
          </a:xfrm>
          <a:prstGeom prst="rect">
            <a:avLst/>
          </a:prstGeom>
          <a:noFill/>
          <a:ln>
            <a:noFill/>
          </a:ln>
        </p:spPr>
      </p:pic>
      <p:pic>
        <p:nvPicPr>
          <p:cNvPr id="108" name="Shape 108"/>
          <p:cNvPicPr preferRelativeResize="0"/>
          <p:nvPr/>
        </p:nvPicPr>
        <p:blipFill>
          <a:blip r:embed="rId4">
            <a:alphaModFix/>
          </a:blip>
          <a:stretch>
            <a:fillRect/>
          </a:stretch>
        </p:blipFill>
        <p:spPr>
          <a:xfrm>
            <a:off x="22225" y="28575"/>
            <a:ext cx="4167976" cy="3170555"/>
          </a:xfrm>
          <a:prstGeom prst="rect">
            <a:avLst/>
          </a:prstGeom>
          <a:noFill/>
          <a:ln>
            <a:noFill/>
          </a:ln>
        </p:spPr>
      </p:pic>
      <p:pic>
        <p:nvPicPr>
          <p:cNvPr id="109" name="Shape 109"/>
          <p:cNvPicPr preferRelativeResize="0"/>
          <p:nvPr/>
        </p:nvPicPr>
        <p:blipFill>
          <a:blip r:embed="rId5">
            <a:alphaModFix/>
          </a:blip>
          <a:stretch>
            <a:fillRect/>
          </a:stretch>
        </p:blipFill>
        <p:spPr>
          <a:xfrm>
            <a:off x="7450047" y="3181350"/>
            <a:ext cx="2492466" cy="3491282"/>
          </a:xfrm>
          <a:prstGeom prst="rect">
            <a:avLst/>
          </a:prstGeom>
          <a:noFill/>
          <a:ln>
            <a:noFill/>
          </a:ln>
        </p:spPr>
      </p:pic>
      <p:pic>
        <p:nvPicPr>
          <p:cNvPr id="110" name="Shape 110"/>
          <p:cNvPicPr preferRelativeResize="0"/>
          <p:nvPr/>
        </p:nvPicPr>
        <p:blipFill>
          <a:blip r:embed="rId6">
            <a:alphaModFix/>
          </a:blip>
          <a:stretch>
            <a:fillRect/>
          </a:stretch>
        </p:blipFill>
        <p:spPr>
          <a:xfrm>
            <a:off x="9942068" y="3206750"/>
            <a:ext cx="2251520" cy="3481361"/>
          </a:xfrm>
          <a:prstGeom prst="rect">
            <a:avLst/>
          </a:prstGeom>
          <a:noFill/>
          <a:ln>
            <a:noFill/>
          </a:ln>
        </p:spPr>
      </p:pic>
      <p:pic>
        <p:nvPicPr>
          <p:cNvPr id="112" name="Shape 112"/>
          <p:cNvPicPr preferRelativeResize="0"/>
          <p:nvPr/>
        </p:nvPicPr>
        <p:blipFill>
          <a:blip r:embed="rId7">
            <a:alphaModFix/>
          </a:blip>
          <a:stretch>
            <a:fillRect/>
          </a:stretch>
        </p:blipFill>
        <p:spPr>
          <a:xfrm>
            <a:off x="8508634" y="29067"/>
            <a:ext cx="3683367" cy="3177800"/>
          </a:xfrm>
          <a:prstGeom prst="rect">
            <a:avLst/>
          </a:prstGeom>
          <a:noFill/>
          <a:ln>
            <a:noFill/>
          </a:ln>
        </p:spPr>
      </p:pic>
      <p:pic>
        <p:nvPicPr>
          <p:cNvPr id="2" name="Picture 2" descr="A group of people sitting at a table&#10;&#10;Description generated with very high confidence">
            <a:extLst>
              <a:ext uri="{FF2B5EF4-FFF2-40B4-BE49-F238E27FC236}">
                <a16:creationId xmlns:a16="http://schemas.microsoft.com/office/drawing/2014/main" id="{AA1A70D1-B171-4F0C-A675-6DD291334D05}"/>
              </a:ext>
            </a:extLst>
          </p:cNvPr>
          <p:cNvPicPr>
            <a:picLocks noChangeAspect="1"/>
          </p:cNvPicPr>
          <p:nvPr/>
        </p:nvPicPr>
        <p:blipFill>
          <a:blip r:embed="rId8"/>
          <a:stretch>
            <a:fillRect/>
          </a:stretch>
        </p:blipFill>
        <p:spPr>
          <a:xfrm>
            <a:off x="2842673" y="3216275"/>
            <a:ext cx="4610640" cy="3456283"/>
          </a:xfrm>
          <a:prstGeom prst="rect">
            <a:avLst/>
          </a:prstGeom>
        </p:spPr>
      </p:pic>
      <p:pic>
        <p:nvPicPr>
          <p:cNvPr id="4" name="Picture 4" descr="A group of people sitting at a table&#10;&#10;Description generated with high confidence">
            <a:extLst>
              <a:ext uri="{FF2B5EF4-FFF2-40B4-BE49-F238E27FC236}">
                <a16:creationId xmlns:a16="http://schemas.microsoft.com/office/drawing/2014/main" id="{00CA5A7B-E790-4014-AD44-AA9178CE0147}"/>
              </a:ext>
            </a:extLst>
          </p:cNvPr>
          <p:cNvPicPr>
            <a:picLocks noChangeAspect="1"/>
          </p:cNvPicPr>
          <p:nvPr/>
        </p:nvPicPr>
        <p:blipFill>
          <a:blip r:embed="rId9"/>
          <a:stretch>
            <a:fillRect/>
          </a:stretch>
        </p:blipFill>
        <p:spPr>
          <a:xfrm>
            <a:off x="0" y="2733675"/>
            <a:ext cx="3002831" cy="3950170"/>
          </a:xfrm>
          <a:prstGeom prst="rect">
            <a:avLst/>
          </a:prstGeom>
        </p:spPr>
      </p:pic>
      <p:sp>
        <p:nvSpPr>
          <p:cNvPr id="6" name="TextBox 5">
            <a:extLst>
              <a:ext uri="{FF2B5EF4-FFF2-40B4-BE49-F238E27FC236}">
                <a16:creationId xmlns:a16="http://schemas.microsoft.com/office/drawing/2014/main" id="{0A722EFB-D3C5-4EFC-AC57-3A1CB0FB4428}"/>
              </a:ext>
            </a:extLst>
          </p:cNvPr>
          <p:cNvSpPr txBox="1"/>
          <p:nvPr/>
        </p:nvSpPr>
        <p:spPr>
          <a:xfrm rot="-840000">
            <a:off x="-228683" y="657225"/>
            <a:ext cx="8187370" cy="13223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FFFF00"/>
                </a:solidFill>
              </a:rPr>
              <a:t>Core Classes</a:t>
            </a:r>
            <a:endParaRPr lang="en-US" dirty="0">
              <a:solidFill>
                <a:srgbClr val="FFFF00"/>
              </a:solidFill>
            </a:endParaRPr>
          </a:p>
        </p:txBody>
      </p:sp>
    </p:spTree>
    <p:extLst>
      <p:ext uri="{BB962C8B-B14F-4D97-AF65-F5344CB8AC3E}">
        <p14:creationId xmlns:p14="http://schemas.microsoft.com/office/powerpoint/2010/main" val="258414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a:t>Physical Education</a:t>
            </a:r>
            <a:endParaRPr/>
          </a:p>
        </p:txBody>
      </p:sp>
      <p:sp>
        <p:nvSpPr>
          <p:cNvPr id="118" name="Shape 118"/>
          <p:cNvSpPr txBox="1">
            <a:spLocks noGrp="1"/>
          </p:cNvSpPr>
          <p:nvPr>
            <p:ph type="body" idx="1"/>
          </p:nvPr>
        </p:nvSpPr>
        <p:spPr>
          <a:xfrm>
            <a:off x="301433" y="1954400"/>
            <a:ext cx="3744000" cy="4579600"/>
          </a:xfrm>
          <a:prstGeom prst="rect">
            <a:avLst/>
          </a:prstGeom>
        </p:spPr>
        <p:txBody>
          <a:bodyPr spcFirstLastPara="1" vert="horz" wrap="square" lIns="121900" tIns="121900" rIns="121900" bIns="121900" rtlCol="0" anchor="t" anchorCtr="0">
            <a:noAutofit/>
          </a:bodyPr>
          <a:lstStyle/>
          <a:p>
            <a:r>
              <a:rPr lang="en"/>
              <a:t>Cross Country</a:t>
            </a:r>
            <a:endParaRPr/>
          </a:p>
          <a:p>
            <a:r>
              <a:rPr lang="en"/>
              <a:t>Volleyball</a:t>
            </a:r>
            <a:endParaRPr/>
          </a:p>
          <a:p>
            <a:r>
              <a:rPr lang="en"/>
              <a:t>Pickleball</a:t>
            </a:r>
            <a:endParaRPr/>
          </a:p>
          <a:p>
            <a:r>
              <a:rPr lang="en"/>
              <a:t>Basketball</a:t>
            </a:r>
            <a:endParaRPr/>
          </a:p>
          <a:p>
            <a:r>
              <a:rPr lang="en"/>
              <a:t>Floor Hockey</a:t>
            </a:r>
            <a:endParaRPr/>
          </a:p>
          <a:p>
            <a:r>
              <a:rPr lang="en"/>
              <a:t>Ringette</a:t>
            </a:r>
            <a:endParaRPr/>
          </a:p>
          <a:p>
            <a:r>
              <a:rPr lang="en"/>
              <a:t>Handball</a:t>
            </a:r>
            <a:endParaRPr/>
          </a:p>
          <a:p>
            <a:r>
              <a:rPr lang="en"/>
              <a:t>Badminton</a:t>
            </a:r>
            <a:endParaRPr/>
          </a:p>
          <a:p>
            <a:r>
              <a:rPr lang="en"/>
              <a:t>Track and Field</a:t>
            </a:r>
            <a:endParaRPr/>
          </a:p>
          <a:p>
            <a:r>
              <a:rPr lang="en"/>
              <a:t>Ping Pong</a:t>
            </a:r>
            <a:endParaRPr/>
          </a:p>
          <a:p>
            <a:r>
              <a:rPr lang="en"/>
              <a:t>Soccer</a:t>
            </a:r>
            <a:endParaRPr/>
          </a:p>
          <a:p>
            <a:r>
              <a:rPr lang="en"/>
              <a:t>Softball</a:t>
            </a:r>
            <a:endParaRPr/>
          </a:p>
          <a:p>
            <a:r>
              <a:rPr lang="en"/>
              <a:t>Football</a:t>
            </a:r>
            <a:endParaRPr/>
          </a:p>
          <a:p>
            <a:r>
              <a:rPr lang="en"/>
              <a:t>Ultimate Frisbee</a:t>
            </a:r>
            <a:endParaRPr/>
          </a:p>
          <a:p>
            <a:r>
              <a:rPr lang="en"/>
              <a:t>Games</a:t>
            </a:r>
            <a:endParaRPr/>
          </a:p>
          <a:p>
            <a:r>
              <a:rPr lang="en"/>
              <a:t>Fitness</a:t>
            </a:r>
            <a:endParaRPr/>
          </a:p>
        </p:txBody>
      </p:sp>
      <p:pic>
        <p:nvPicPr>
          <p:cNvPr id="119" name="Shape 119"/>
          <p:cNvPicPr preferRelativeResize="0"/>
          <p:nvPr/>
        </p:nvPicPr>
        <p:blipFill>
          <a:blip r:embed="rId3">
            <a:alphaModFix/>
          </a:blip>
          <a:stretch>
            <a:fillRect/>
          </a:stretch>
        </p:blipFill>
        <p:spPr>
          <a:xfrm>
            <a:off x="8500552" y="239868"/>
            <a:ext cx="3601997" cy="2701497"/>
          </a:xfrm>
          <a:prstGeom prst="rect">
            <a:avLst/>
          </a:prstGeom>
          <a:noFill/>
          <a:ln>
            <a:noFill/>
          </a:ln>
        </p:spPr>
      </p:pic>
      <p:pic>
        <p:nvPicPr>
          <p:cNvPr id="120" name="Shape 120"/>
          <p:cNvPicPr preferRelativeResize="0"/>
          <p:nvPr/>
        </p:nvPicPr>
        <p:blipFill>
          <a:blip r:embed="rId4">
            <a:alphaModFix/>
          </a:blip>
          <a:stretch>
            <a:fillRect/>
          </a:stretch>
        </p:blipFill>
        <p:spPr>
          <a:xfrm rot="10800000">
            <a:off x="4345734" y="239874"/>
            <a:ext cx="4151601" cy="3100404"/>
          </a:xfrm>
          <a:prstGeom prst="rect">
            <a:avLst/>
          </a:prstGeom>
          <a:noFill/>
          <a:ln>
            <a:noFill/>
          </a:ln>
        </p:spPr>
      </p:pic>
      <p:pic>
        <p:nvPicPr>
          <p:cNvPr id="121" name="Shape 121"/>
          <p:cNvPicPr preferRelativeResize="0"/>
          <p:nvPr/>
        </p:nvPicPr>
        <p:blipFill>
          <a:blip r:embed="rId5">
            <a:alphaModFix/>
          </a:blip>
          <a:stretch>
            <a:fillRect/>
          </a:stretch>
        </p:blipFill>
        <p:spPr>
          <a:xfrm rot="5400000">
            <a:off x="8279583" y="3169568"/>
            <a:ext cx="4043933" cy="3608433"/>
          </a:xfrm>
          <a:prstGeom prst="rect">
            <a:avLst/>
          </a:prstGeom>
          <a:noFill/>
          <a:ln>
            <a:noFill/>
          </a:ln>
        </p:spPr>
      </p:pic>
      <p:pic>
        <p:nvPicPr>
          <p:cNvPr id="122" name="Shape 122"/>
          <p:cNvPicPr preferRelativeResize="0"/>
          <p:nvPr/>
        </p:nvPicPr>
        <p:blipFill>
          <a:blip r:embed="rId6">
            <a:alphaModFix/>
          </a:blip>
          <a:stretch>
            <a:fillRect/>
          </a:stretch>
        </p:blipFill>
        <p:spPr>
          <a:xfrm>
            <a:off x="4354568" y="3340267"/>
            <a:ext cx="4133929" cy="3267037"/>
          </a:xfrm>
          <a:prstGeom prst="rect">
            <a:avLst/>
          </a:prstGeom>
          <a:noFill/>
          <a:ln>
            <a:noFill/>
          </a:ln>
        </p:spPr>
      </p:pic>
    </p:spTree>
    <p:extLst>
      <p:ext uri="{BB962C8B-B14F-4D97-AF65-F5344CB8AC3E}">
        <p14:creationId xmlns:p14="http://schemas.microsoft.com/office/powerpoint/2010/main" val="40325347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{03F65A55-FE95-DC47-964D-5317C3B2D905}tf10001062</Template>
  <TotalTime>669</TotalTime>
  <Words>1861</Words>
  <Application>Microsoft Office PowerPoint</Application>
  <PresentationFormat>Widescreen</PresentationFormat>
  <Paragraphs>237</Paragraphs>
  <Slides>51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Narrow</vt:lpstr>
      <vt:lpstr>Calibri</vt:lpstr>
      <vt:lpstr>Century Gothic</vt:lpstr>
      <vt:lpstr>inherit</vt:lpstr>
      <vt:lpstr>Wingdings</vt:lpstr>
      <vt:lpstr>Wingdings 3</vt:lpstr>
      <vt:lpstr>Ion</vt:lpstr>
      <vt:lpstr>Elk Island Public Schools  SECONDARY FRENCH IMMERSION  Information Night</vt:lpstr>
      <vt:lpstr>Le 20 février, 2019 </vt:lpstr>
      <vt:lpstr>PowerPoint Presentation</vt:lpstr>
      <vt:lpstr>Who should consider the EIPS French Immersion Secondary program?</vt:lpstr>
      <vt:lpstr>French Immersion Junior High within Elk Island Public Schools  </vt:lpstr>
      <vt:lpstr>Life at Junior High</vt:lpstr>
      <vt:lpstr>Schedule...what does that mean?</vt:lpstr>
      <vt:lpstr>PowerPoint Presentation</vt:lpstr>
      <vt:lpstr>Physical Education</vt:lpstr>
      <vt:lpstr>CTF Courses</vt:lpstr>
      <vt:lpstr>Option Courses</vt:lpstr>
      <vt:lpstr>Option Courses</vt:lpstr>
      <vt:lpstr>Option Courses</vt:lpstr>
      <vt:lpstr>Events</vt:lpstr>
      <vt:lpstr>Athletics</vt:lpstr>
      <vt:lpstr>PowerPoint Presentation</vt:lpstr>
      <vt:lpstr>At the end of grade 9, you will have completed </vt:lpstr>
      <vt:lpstr>I completed Junior High in French, where do I go now? </vt:lpstr>
      <vt:lpstr>High School French Immersion Programming in  Elk Island Public Schools</vt:lpstr>
      <vt:lpstr>French Language Arts 10, 20, 30  Etudes Sociales (Social Studies) 10, 20, 30  Sciences – Sciences 10, Biologie 20 et 30, Chimie 20 et 30  Les Maths 10, 20, 30</vt:lpstr>
      <vt:lpstr>Student 1</vt:lpstr>
      <vt:lpstr>Find your own door and your own path</vt:lpstr>
      <vt:lpstr>Of course after the core subjects, students have a wide choice of options…</vt:lpstr>
      <vt:lpstr>French Immersion Program</vt:lpstr>
      <vt:lpstr>PowerPoint Presentation</vt:lpstr>
      <vt:lpstr>Les arts </vt:lpstr>
      <vt:lpstr>Physical Education</vt:lpstr>
      <vt:lpstr>Les Sports </vt:lpstr>
      <vt:lpstr>Continue in French Immersion!</vt:lpstr>
      <vt:lpstr>French Immersion Certificate</vt:lpstr>
      <vt:lpstr>Once in French Language Arts 30 Students will have the opportunity to write the DELF exam at the B2 level.</vt:lpstr>
      <vt:lpstr>PowerPoint Presentation</vt:lpstr>
      <vt:lpstr>Students may take the DELF……….</vt:lpstr>
      <vt:lpstr>Student 2 </vt:lpstr>
      <vt:lpstr>PowerPoint Presentation</vt:lpstr>
      <vt:lpstr>French Immersion, a tool to enhance your English</vt:lpstr>
      <vt:lpstr>PowerPoint Presentation</vt:lpstr>
      <vt:lpstr>Ardrossan Biologie 30 17/18</vt:lpstr>
      <vt:lpstr>PowerPoint Presentation</vt:lpstr>
      <vt:lpstr>What do we do at Elk Island Public Schools to ensure success for our French Immersion students? </vt:lpstr>
      <vt:lpstr>Awards and beyond……</vt:lpstr>
      <vt:lpstr>Campus St. Jean</vt:lpstr>
      <vt:lpstr>Pre-enrollment process </vt:lpstr>
      <vt:lpstr>Questions……. </vt:lpstr>
      <vt:lpstr>Common questions</vt:lpstr>
      <vt:lpstr>PowerPoint Presentation</vt:lpstr>
      <vt:lpstr> </vt:lpstr>
      <vt:lpstr>Student Council aka COOL and our Grade 12 students in French Immersion</vt:lpstr>
      <vt:lpstr>The Ardrossan French Immersion Program is proud of:  We offer the following courses in French.  French Language Arts, Biology, Chemistry, Social Studies, Math at all levels as well as Science 10. Great retention rate from Jr. High to Sr. High year after year Great rapport and relationship with each class/grade year after year Strong results and performance on provincial achievement tests (Grade 9) and diploma exams Grade 12) yearly Strong rate of participation from French Immersion students and success in sports, band, drama, exchanges, etc. Maintains a strong enrollment since beginning in 1989-90 Many graduates continue on to Campus Saint Jean University of Alberta (French University program) Strong local Canadian Parents for French chapter (Ardrossan) that supports our program Possibilities for exchange programs to Québec and France </vt:lpstr>
      <vt:lpstr>Final Thought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 Nam AJS</dc:creator>
  <cp:lastModifiedBy>MJ Nam AJS</cp:lastModifiedBy>
  <cp:revision>17</cp:revision>
  <dcterms:modified xsi:type="dcterms:W3CDTF">2019-02-21T18:20:24Z</dcterms:modified>
</cp:coreProperties>
</file>